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2" r:id="rId2"/>
    <p:sldId id="391" r:id="rId3"/>
    <p:sldId id="281" r:id="rId4"/>
    <p:sldId id="285" r:id="rId5"/>
    <p:sldId id="286" r:id="rId6"/>
    <p:sldId id="287" r:id="rId7"/>
    <p:sldId id="290" r:id="rId8"/>
    <p:sldId id="291" r:id="rId9"/>
    <p:sldId id="292" r:id="rId10"/>
    <p:sldId id="293" r:id="rId11"/>
    <p:sldId id="294" r:id="rId12"/>
    <p:sldId id="296" r:id="rId13"/>
    <p:sldId id="298" r:id="rId14"/>
    <p:sldId id="299" r:id="rId15"/>
    <p:sldId id="373" r:id="rId16"/>
    <p:sldId id="374" r:id="rId17"/>
    <p:sldId id="309" r:id="rId18"/>
    <p:sldId id="311" r:id="rId19"/>
    <p:sldId id="312" r:id="rId20"/>
    <p:sldId id="313" r:id="rId21"/>
    <p:sldId id="314" r:id="rId22"/>
    <p:sldId id="315" r:id="rId23"/>
    <p:sldId id="317" r:id="rId24"/>
    <p:sldId id="318" r:id="rId25"/>
    <p:sldId id="319" r:id="rId26"/>
    <p:sldId id="320" r:id="rId27"/>
    <p:sldId id="399" r:id="rId28"/>
    <p:sldId id="400" r:id="rId29"/>
    <p:sldId id="40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154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76AFF-9724-4888-BF0F-84DDE3A8999D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92296-2CBE-4B75-82C8-975CF1457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5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6801F2D-2904-4B2E-A8A7-11A2ACF62E70}" type="slidenum">
              <a:rPr lang="en-US" altLang="en-US" smtClean="0"/>
              <a:pPr/>
              <a:t>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1782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3671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678DF3-918A-4187-BB91-10AD2E05CBDA}" type="slidenum">
              <a:rPr lang="en-US" altLang="en-US" smtClean="0">
                <a:latin typeface="Calibri" panose="020F0502020204030204" pitchFamily="34" charset="0"/>
              </a:rPr>
              <a:pPr/>
              <a:t>18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202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47684-8DC0-4D56-809C-448411EA54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08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E31F5AC-4DC1-4133-8497-ED8853DB00DA}" type="slidenum">
              <a:rPr lang="en-US" altLang="en-US" smtClean="0">
                <a:latin typeface="Calibri" panose="020F0502020204030204" pitchFamily="34" charset="0"/>
              </a:rPr>
              <a:pPr/>
              <a:t>28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120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CC47EB9-292A-4E12-9853-0EDBA5480007}" type="slidenum">
              <a:rPr lang="en-US" altLang="en-US" smtClean="0">
                <a:latin typeface="Calibri" panose="020F0502020204030204" pitchFamily="34" charset="0"/>
              </a:rPr>
              <a:pPr/>
              <a:t>29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755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97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92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0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8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0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88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3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8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2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9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9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5"/>
          <p:cNvSpPr txBox="1">
            <a:spLocks/>
          </p:cNvSpPr>
          <p:nvPr/>
        </p:nvSpPr>
        <p:spPr bwMode="auto">
          <a:xfrm>
            <a:off x="1198259" y="1839940"/>
            <a:ext cx="9383410" cy="14507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de-DE"/>
            </a:defPPr>
            <a:lvl1pPr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85750" indent="171450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573088" indent="341313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858838" indent="512763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146175" indent="682625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en-US" sz="396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Lecture </a:t>
            </a:r>
            <a:r>
              <a:rPr lang="en-US" altLang="en-US" sz="3962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4: Biodiversity Scaling and the Species-Area (and time) Relationship</a:t>
            </a:r>
            <a:endParaRPr lang="en-US" altLang="en-US" sz="3962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39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7289" y="395111"/>
            <a:ext cx="4191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Mechanisms of the SAR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341555" y="6225823"/>
            <a:ext cx="249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Connor and McCoy 1979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2222" y="1710267"/>
            <a:ext cx="789408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/>
              <a:t>Sampling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/>
              <a:t>Heterogeneity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/>
              <a:t>Area ‘Per se’ (=</a:t>
            </a:r>
            <a:r>
              <a:rPr lang="en-US" sz="3200" b="1" dirty="0" err="1" smtClean="0"/>
              <a:t>metacommunity</a:t>
            </a:r>
            <a:r>
              <a:rPr lang="en-US" sz="3200" b="1" dirty="0" smtClean="0"/>
              <a:t> processes)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6420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533" t="722" r="45803" b="50339"/>
          <a:stretch/>
        </p:blipFill>
        <p:spPr>
          <a:xfrm>
            <a:off x="1004710" y="948266"/>
            <a:ext cx="4312355" cy="47188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21422" y="6152444"/>
            <a:ext cx="195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Drakare</a:t>
            </a:r>
            <a:r>
              <a:rPr lang="en-US" dirty="0" smtClean="0"/>
              <a:t> et al. 2006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55031" y="286147"/>
            <a:ext cx="332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Variation in the shape of the SAR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4799" t="49686" r="45803"/>
          <a:stretch/>
        </p:blipFill>
        <p:spPr>
          <a:xfrm>
            <a:off x="6719926" y="1366874"/>
            <a:ext cx="4409751" cy="48686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206231" y="2980313"/>
            <a:ext cx="205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Z (slope of the SAR)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508985" y="2974669"/>
            <a:ext cx="205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Z (slope of the SAR)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210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268" y="1099255"/>
            <a:ext cx="7699022" cy="47454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81066" y="6287911"/>
            <a:ext cx="216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Kallimanis</a:t>
            </a:r>
            <a:r>
              <a:rPr lang="en-US" dirty="0" smtClean="0"/>
              <a:t> et al. 2008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76889" y="440266"/>
            <a:ext cx="4203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Heterogeneity and the SAR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132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1187" y="338666"/>
            <a:ext cx="3767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The SAR across scales (‘</a:t>
            </a:r>
            <a:r>
              <a:rPr lang="en-US" sz="2000" b="1" dirty="0" err="1" smtClean="0"/>
              <a:t>Triphasic</a:t>
            </a:r>
            <a:r>
              <a:rPr lang="en-US" sz="2000" b="1" dirty="0" smtClean="0"/>
              <a:t>’)</a:t>
            </a:r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488"/>
            <a:ext cx="7096710" cy="27567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377" y="2551540"/>
            <a:ext cx="5023556" cy="430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0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970"/>
          <a:stretch/>
        </p:blipFill>
        <p:spPr>
          <a:xfrm>
            <a:off x="875323" y="103554"/>
            <a:ext cx="1006040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39138" y="3415323"/>
            <a:ext cx="3438770" cy="3442677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5385" y="1098006"/>
            <a:ext cx="4149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SAR principles can be used to predict extinctions</a:t>
            </a:r>
            <a:endParaRPr 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2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38" y="158045"/>
            <a:ext cx="5806684" cy="60003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67466" y="6488668"/>
            <a:ext cx="337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MacArthur and Wilson 1967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611" y="2413665"/>
            <a:ext cx="2756256" cy="42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9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52513" y="6434666"/>
            <a:ext cx="233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Koh</a:t>
            </a:r>
            <a:r>
              <a:rPr lang="en-US" dirty="0" smtClean="0"/>
              <a:t> and </a:t>
            </a:r>
            <a:r>
              <a:rPr lang="en-US" dirty="0" err="1" smtClean="0"/>
              <a:t>Ghazoul</a:t>
            </a:r>
            <a:r>
              <a:rPr lang="en-US" dirty="0" smtClean="0"/>
              <a:t>  2010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37" y="497481"/>
            <a:ext cx="8855569" cy="61218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96356" y="128149"/>
            <a:ext cx="4780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Island biogeography and extinctions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3966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6" r="52467"/>
          <a:stretch/>
        </p:blipFill>
        <p:spPr>
          <a:xfrm>
            <a:off x="2497934" y="1039483"/>
            <a:ext cx="4641862" cy="47256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12921" y="1772729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55721" y="2405333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05865" y="3182349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50257" y="3986842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2488186">
            <a:off x="5460522" y="2232695"/>
            <a:ext cx="569343" cy="2881222"/>
          </a:xfrm>
          <a:prstGeom prst="rightBrace">
            <a:avLst>
              <a:gd name="adj1" fmla="val 8333"/>
              <a:gd name="adj2" fmla="val 5145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358520" y="2945921"/>
            <a:ext cx="1695676" cy="836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58520" y="3782683"/>
            <a:ext cx="1695676" cy="46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352343" y="3782684"/>
            <a:ext cx="1574906" cy="11125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54197" y="2717971"/>
            <a:ext cx="27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ymbol" panose="05050102010706020507" pitchFamily="18" charset="2"/>
              </a:rPr>
              <a:t>a</a:t>
            </a:r>
            <a:r>
              <a:rPr lang="en-US" b="1" dirty="0"/>
              <a:t>, richness, evenness, diversity entropy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54197" y="3592252"/>
            <a:ext cx="27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ymbol" panose="05050102010706020507" pitchFamily="18" charset="2"/>
              </a:rPr>
              <a:t>b</a:t>
            </a:r>
            <a:r>
              <a:rPr lang="en-US" b="1" dirty="0"/>
              <a:t>, similarity, distance decay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54197" y="4681405"/>
            <a:ext cx="27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ymbol" panose="05050102010706020507" pitchFamily="18" charset="2"/>
              </a:rPr>
              <a:t>g</a:t>
            </a:r>
            <a:r>
              <a:rPr lang="en-US" b="1" dirty="0"/>
              <a:t>, SAR, EAR, </a:t>
            </a:r>
            <a:r>
              <a:rPr lang="en-US" b="1" dirty="0" err="1"/>
              <a:t>etc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963218" y="419014"/>
            <a:ext cx="569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Any measure of diversity only captures part of the picture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45365" y="5995466"/>
            <a:ext cx="7408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only way we can ‘control’ this is when we make unrealistic assumptions</a:t>
            </a:r>
          </a:p>
          <a:p>
            <a:r>
              <a:rPr lang="en-US" b="1" dirty="0"/>
              <a:t>	-i.e., a community has an ‘end’ and an ‘asymptote’</a:t>
            </a:r>
          </a:p>
        </p:txBody>
      </p:sp>
    </p:spTree>
    <p:extLst>
      <p:ext uri="{BB962C8B-B14F-4D97-AF65-F5344CB8AC3E}">
        <p14:creationId xmlns:p14="http://schemas.microsoft.com/office/powerpoint/2010/main" val="299680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10018" y="1"/>
            <a:ext cx="9029700" cy="618630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US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tx2"/>
                </a:solidFill>
              </a:rPr>
              <a:t>Species accumulation with scale will be non-parallel when the abundance and spatial distribution of species is altered—altering </a:t>
            </a:r>
            <a:r>
              <a:rPr lang="en-US" b="1" u="sng" dirty="0">
                <a:solidFill>
                  <a:srgbClr val="FF0000"/>
                </a:solidFill>
              </a:rPr>
              <a:t>N, SAD, or aggregation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342900" indent="-342900">
              <a:buFontTx/>
              <a:buAutoNum type="arabicParenR"/>
              <a:defRPr/>
            </a:pPr>
            <a:r>
              <a:rPr lang="en-US" b="1" dirty="0"/>
              <a:t>The density of individuals (N)</a:t>
            </a:r>
          </a:p>
          <a:p>
            <a:pPr marL="342900" indent="-342900">
              <a:buFontTx/>
              <a:buAutoNum type="arabicParenR"/>
              <a:defRPr/>
            </a:pPr>
            <a:endParaRPr lang="en-US" dirty="0"/>
          </a:p>
          <a:p>
            <a:pPr marL="342900" indent="-342900">
              <a:buFontTx/>
              <a:buAutoNum type="arabicParenR"/>
              <a:defRPr/>
            </a:pPr>
            <a:endParaRPr lang="en-US" dirty="0"/>
          </a:p>
          <a:p>
            <a:pPr marL="342900" indent="-342900">
              <a:buFontTx/>
              <a:buAutoNum type="arabicParenR"/>
              <a:defRPr/>
            </a:pPr>
            <a:endParaRPr lang="en-US" dirty="0"/>
          </a:p>
          <a:p>
            <a:pPr marL="342900" indent="-342900">
              <a:buFontTx/>
              <a:buAutoNum type="arabicParenR"/>
              <a:defRPr/>
            </a:pPr>
            <a:endParaRPr lang="en-US" b="1" dirty="0"/>
          </a:p>
          <a:p>
            <a:pPr marL="342900" indent="-342900">
              <a:buFontTx/>
              <a:buAutoNum type="arabicParenR"/>
              <a:defRPr/>
            </a:pPr>
            <a:endParaRPr lang="en-US" b="1" dirty="0"/>
          </a:p>
          <a:p>
            <a:pPr marL="342900" indent="-342900">
              <a:buFontTx/>
              <a:buAutoNum type="arabicParenR"/>
              <a:defRPr/>
            </a:pPr>
            <a:endParaRPr lang="en-US" b="1" dirty="0"/>
          </a:p>
          <a:p>
            <a:pPr marL="342900" indent="-342900">
              <a:buFontTx/>
              <a:buAutoNum type="arabicParenR"/>
              <a:defRPr/>
            </a:pPr>
            <a:r>
              <a:rPr lang="en-US" b="1" dirty="0"/>
              <a:t>The relative abundance of individuals (SAD)</a:t>
            </a:r>
          </a:p>
          <a:p>
            <a:pPr marL="342900" indent="-342900">
              <a:buFontTx/>
              <a:buAutoNum type="arabicParenR"/>
              <a:defRPr/>
            </a:pPr>
            <a:endParaRPr lang="en-US" dirty="0"/>
          </a:p>
          <a:p>
            <a:pPr marL="342900" indent="-342900">
              <a:buFontTx/>
              <a:buAutoNum type="arabicParenR"/>
              <a:defRPr/>
            </a:pPr>
            <a:endParaRPr lang="en-US" b="1" dirty="0"/>
          </a:p>
          <a:p>
            <a:pPr marL="342900" indent="-342900">
              <a:buFontTx/>
              <a:buAutoNum type="arabicParenR"/>
              <a:defRPr/>
            </a:pPr>
            <a:endParaRPr lang="en-US" b="1" dirty="0"/>
          </a:p>
          <a:p>
            <a:pPr marL="342900" indent="-342900">
              <a:buFontTx/>
              <a:buAutoNum type="arabicParenR"/>
              <a:defRPr/>
            </a:pPr>
            <a:endParaRPr lang="en-US" b="1" dirty="0"/>
          </a:p>
          <a:p>
            <a:pPr marL="342900" indent="-342900">
              <a:buFontTx/>
              <a:buAutoNum type="arabicParenR"/>
              <a:defRPr/>
            </a:pPr>
            <a:endParaRPr lang="en-US" b="1" dirty="0"/>
          </a:p>
          <a:p>
            <a:pPr marL="342900" indent="-342900">
              <a:buFontTx/>
              <a:buAutoNum type="arabicParenR"/>
              <a:defRPr/>
            </a:pPr>
            <a:r>
              <a:rPr lang="en-US" b="1" dirty="0"/>
              <a:t>The spatial aggregation (clumping) among </a:t>
            </a:r>
          </a:p>
          <a:p>
            <a:pPr>
              <a:defRPr/>
            </a:pPr>
            <a:r>
              <a:rPr lang="en-US" b="1" dirty="0"/>
              <a:t>	individuals 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273" y="859636"/>
            <a:ext cx="2628900" cy="249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993" y="2483451"/>
            <a:ext cx="2752165" cy="242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860" y="4511167"/>
            <a:ext cx="2464267" cy="234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89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 txBox="1">
            <a:spLocks noChangeArrowheads="1"/>
          </p:cNvSpPr>
          <p:nvPr/>
        </p:nvSpPr>
        <p:spPr bwMode="auto">
          <a:xfrm>
            <a:off x="2004324" y="1063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 smtClean="0"/>
              <a:t>Sampling </a:t>
            </a:r>
            <a:r>
              <a:rPr lang="en-US" altLang="en-US" sz="3600" b="1" dirty="0"/>
              <a:t>and Scale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FF0000"/>
                </a:solidFill>
              </a:rPr>
              <a:t>(more/fewer individuals)</a:t>
            </a:r>
          </a:p>
        </p:txBody>
      </p:sp>
      <p:sp>
        <p:nvSpPr>
          <p:cNvPr id="3" name="Oval 34"/>
          <p:cNvSpPr>
            <a:spLocks noChangeArrowheads="1"/>
          </p:cNvSpPr>
          <p:nvPr/>
        </p:nvSpPr>
        <p:spPr bwMode="auto">
          <a:xfrm>
            <a:off x="2606675" y="41624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" name="Oval 42"/>
          <p:cNvSpPr>
            <a:spLocks noChangeArrowheads="1"/>
          </p:cNvSpPr>
          <p:nvPr/>
        </p:nvSpPr>
        <p:spPr bwMode="auto">
          <a:xfrm>
            <a:off x="2606675" y="36036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" name="Oval 43"/>
          <p:cNvSpPr>
            <a:spLocks noChangeArrowheads="1"/>
          </p:cNvSpPr>
          <p:nvPr/>
        </p:nvSpPr>
        <p:spPr bwMode="auto">
          <a:xfrm>
            <a:off x="2606675" y="528320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" name="Oval 65"/>
          <p:cNvSpPr>
            <a:spLocks noChangeArrowheads="1"/>
          </p:cNvSpPr>
          <p:nvPr/>
        </p:nvSpPr>
        <p:spPr bwMode="auto">
          <a:xfrm>
            <a:off x="2606675" y="44434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" name="Oval 78"/>
          <p:cNvSpPr>
            <a:spLocks noChangeArrowheads="1"/>
          </p:cNvSpPr>
          <p:nvPr/>
        </p:nvSpPr>
        <p:spPr bwMode="auto">
          <a:xfrm>
            <a:off x="2606675" y="3321051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" name="Oval 82"/>
          <p:cNvSpPr>
            <a:spLocks noChangeArrowheads="1"/>
          </p:cNvSpPr>
          <p:nvPr/>
        </p:nvSpPr>
        <p:spPr bwMode="auto">
          <a:xfrm>
            <a:off x="2606675" y="22018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" name="Oval 140"/>
          <p:cNvSpPr>
            <a:spLocks noChangeArrowheads="1"/>
          </p:cNvSpPr>
          <p:nvPr/>
        </p:nvSpPr>
        <p:spPr bwMode="auto">
          <a:xfrm>
            <a:off x="2606675" y="2762251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2" name="Oval 149"/>
          <p:cNvSpPr>
            <a:spLocks noChangeArrowheads="1"/>
          </p:cNvSpPr>
          <p:nvPr/>
        </p:nvSpPr>
        <p:spPr bwMode="auto">
          <a:xfrm>
            <a:off x="2605089" y="248126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3" name="Oval 158"/>
          <p:cNvSpPr>
            <a:spLocks noChangeArrowheads="1"/>
          </p:cNvSpPr>
          <p:nvPr/>
        </p:nvSpPr>
        <p:spPr bwMode="auto">
          <a:xfrm>
            <a:off x="2605089" y="1922464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4" name="Oval 159"/>
          <p:cNvSpPr>
            <a:spLocks noChangeArrowheads="1"/>
          </p:cNvSpPr>
          <p:nvPr/>
        </p:nvSpPr>
        <p:spPr bwMode="auto">
          <a:xfrm>
            <a:off x="2606675" y="3883026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" name="Oval 160"/>
          <p:cNvSpPr>
            <a:spLocks noChangeArrowheads="1"/>
          </p:cNvSpPr>
          <p:nvPr/>
        </p:nvSpPr>
        <p:spPr bwMode="auto">
          <a:xfrm>
            <a:off x="2606675" y="4722814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6" name="Oval 184"/>
          <p:cNvSpPr>
            <a:spLocks noChangeArrowheads="1"/>
          </p:cNvSpPr>
          <p:nvPr/>
        </p:nvSpPr>
        <p:spPr bwMode="auto">
          <a:xfrm>
            <a:off x="2606675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7" name="Oval 188"/>
          <p:cNvSpPr>
            <a:spLocks noChangeArrowheads="1"/>
          </p:cNvSpPr>
          <p:nvPr/>
        </p:nvSpPr>
        <p:spPr bwMode="auto">
          <a:xfrm>
            <a:off x="2606675" y="3041651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5624514" y="50022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7" name="Oval 11"/>
          <p:cNvSpPr>
            <a:spLocks noChangeArrowheads="1"/>
          </p:cNvSpPr>
          <p:nvPr/>
        </p:nvSpPr>
        <p:spPr bwMode="auto">
          <a:xfrm>
            <a:off x="5624514" y="36036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8" name="Oval 23"/>
          <p:cNvSpPr>
            <a:spLocks noChangeArrowheads="1"/>
          </p:cNvSpPr>
          <p:nvPr/>
        </p:nvSpPr>
        <p:spPr bwMode="auto">
          <a:xfrm>
            <a:off x="5624514" y="41624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9" name="Oval 29"/>
          <p:cNvSpPr>
            <a:spLocks noChangeArrowheads="1"/>
          </p:cNvSpPr>
          <p:nvPr/>
        </p:nvSpPr>
        <p:spPr bwMode="auto">
          <a:xfrm>
            <a:off x="562451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0" name="Oval 63"/>
          <p:cNvSpPr>
            <a:spLocks noChangeArrowheads="1"/>
          </p:cNvSpPr>
          <p:nvPr/>
        </p:nvSpPr>
        <p:spPr bwMode="auto">
          <a:xfrm>
            <a:off x="5624514" y="27622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1" name="Oval 76"/>
          <p:cNvSpPr>
            <a:spLocks noChangeArrowheads="1"/>
          </p:cNvSpPr>
          <p:nvPr/>
        </p:nvSpPr>
        <p:spPr bwMode="auto">
          <a:xfrm>
            <a:off x="5624514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2" name="Oval 111"/>
          <p:cNvSpPr>
            <a:spLocks noChangeArrowheads="1"/>
          </p:cNvSpPr>
          <p:nvPr/>
        </p:nvSpPr>
        <p:spPr bwMode="auto">
          <a:xfrm>
            <a:off x="5624514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3" name="Oval 121"/>
          <p:cNvSpPr>
            <a:spLocks noChangeArrowheads="1"/>
          </p:cNvSpPr>
          <p:nvPr/>
        </p:nvSpPr>
        <p:spPr bwMode="auto">
          <a:xfrm>
            <a:off x="5624514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6" name="Oval 157"/>
          <p:cNvSpPr>
            <a:spLocks noChangeArrowheads="1"/>
          </p:cNvSpPr>
          <p:nvPr/>
        </p:nvSpPr>
        <p:spPr bwMode="auto">
          <a:xfrm>
            <a:off x="5624514" y="2481264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7" name="Oval 167"/>
          <p:cNvSpPr>
            <a:spLocks noChangeArrowheads="1"/>
          </p:cNvSpPr>
          <p:nvPr/>
        </p:nvSpPr>
        <p:spPr bwMode="auto">
          <a:xfrm>
            <a:off x="5624514" y="4443414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8" name="Oval 182"/>
          <p:cNvSpPr>
            <a:spLocks noChangeArrowheads="1"/>
          </p:cNvSpPr>
          <p:nvPr/>
        </p:nvSpPr>
        <p:spPr bwMode="auto">
          <a:xfrm>
            <a:off x="5624514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7" name="Oval 187"/>
          <p:cNvSpPr>
            <a:spLocks noChangeArrowheads="1"/>
          </p:cNvSpPr>
          <p:nvPr/>
        </p:nvSpPr>
        <p:spPr bwMode="auto">
          <a:xfrm>
            <a:off x="5624514" y="472281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8" name="Oval 205"/>
          <p:cNvSpPr>
            <a:spLocks noChangeArrowheads="1"/>
          </p:cNvSpPr>
          <p:nvPr/>
        </p:nvSpPr>
        <p:spPr bwMode="auto">
          <a:xfrm>
            <a:off x="562451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9" name="Oval 19"/>
          <p:cNvSpPr>
            <a:spLocks noChangeArrowheads="1"/>
          </p:cNvSpPr>
          <p:nvPr/>
        </p:nvSpPr>
        <p:spPr bwMode="auto">
          <a:xfrm>
            <a:off x="3617914" y="2479676"/>
            <a:ext cx="187325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" name="Oval 48"/>
          <p:cNvSpPr>
            <a:spLocks noChangeArrowheads="1"/>
          </p:cNvSpPr>
          <p:nvPr/>
        </p:nvSpPr>
        <p:spPr bwMode="auto">
          <a:xfrm>
            <a:off x="3617914" y="19224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" name="Oval 50"/>
          <p:cNvSpPr>
            <a:spLocks noChangeArrowheads="1"/>
          </p:cNvSpPr>
          <p:nvPr/>
        </p:nvSpPr>
        <p:spPr bwMode="auto">
          <a:xfrm>
            <a:off x="3606801" y="3598864"/>
            <a:ext cx="207963" cy="19208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2" name="Oval 64"/>
          <p:cNvSpPr>
            <a:spLocks noChangeArrowheads="1"/>
          </p:cNvSpPr>
          <p:nvPr/>
        </p:nvSpPr>
        <p:spPr bwMode="auto">
          <a:xfrm>
            <a:off x="3616326" y="4725989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" name="Oval 67"/>
          <p:cNvSpPr>
            <a:spLocks noChangeArrowheads="1"/>
          </p:cNvSpPr>
          <p:nvPr/>
        </p:nvSpPr>
        <p:spPr bwMode="auto">
          <a:xfrm>
            <a:off x="3617914" y="416718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4" name="Oval 69"/>
          <p:cNvSpPr>
            <a:spLocks noChangeArrowheads="1"/>
          </p:cNvSpPr>
          <p:nvPr/>
        </p:nvSpPr>
        <p:spPr bwMode="auto">
          <a:xfrm>
            <a:off x="3616326" y="275907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5" name="Oval 115"/>
          <p:cNvSpPr>
            <a:spLocks noChangeArrowheads="1"/>
          </p:cNvSpPr>
          <p:nvPr/>
        </p:nvSpPr>
        <p:spPr bwMode="auto">
          <a:xfrm>
            <a:off x="3617914" y="3887789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6" name="Oval 124"/>
          <p:cNvSpPr>
            <a:spLocks noChangeArrowheads="1"/>
          </p:cNvSpPr>
          <p:nvPr/>
        </p:nvSpPr>
        <p:spPr bwMode="auto">
          <a:xfrm>
            <a:off x="3616326" y="5283201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7" name="Oval 131"/>
          <p:cNvSpPr>
            <a:spLocks noChangeArrowheads="1"/>
          </p:cNvSpPr>
          <p:nvPr/>
        </p:nvSpPr>
        <p:spPr bwMode="auto">
          <a:xfrm>
            <a:off x="3617914" y="3317876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0" name="Oval 165"/>
          <p:cNvSpPr>
            <a:spLocks noChangeArrowheads="1"/>
          </p:cNvSpPr>
          <p:nvPr/>
        </p:nvSpPr>
        <p:spPr bwMode="auto">
          <a:xfrm>
            <a:off x="3616326" y="3038476"/>
            <a:ext cx="187325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1" name="Oval 169"/>
          <p:cNvSpPr>
            <a:spLocks noChangeArrowheads="1"/>
          </p:cNvSpPr>
          <p:nvPr/>
        </p:nvSpPr>
        <p:spPr bwMode="auto">
          <a:xfrm>
            <a:off x="3617914" y="500380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0" name="Oval 174"/>
          <p:cNvSpPr>
            <a:spLocks noChangeArrowheads="1"/>
          </p:cNvSpPr>
          <p:nvPr/>
        </p:nvSpPr>
        <p:spPr bwMode="auto">
          <a:xfrm>
            <a:off x="3616326" y="2200276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3" name="Oval 206"/>
          <p:cNvSpPr>
            <a:spLocks noChangeArrowheads="1"/>
          </p:cNvSpPr>
          <p:nvPr/>
        </p:nvSpPr>
        <p:spPr bwMode="auto">
          <a:xfrm>
            <a:off x="3616326" y="4445001"/>
            <a:ext cx="187325" cy="182563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2" name="Oval 15"/>
          <p:cNvSpPr>
            <a:spLocks noChangeArrowheads="1"/>
          </p:cNvSpPr>
          <p:nvPr/>
        </p:nvSpPr>
        <p:spPr bwMode="auto">
          <a:xfrm>
            <a:off x="4959350" y="22034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3" name="Oval 18"/>
          <p:cNvSpPr>
            <a:spLocks noChangeArrowheads="1"/>
          </p:cNvSpPr>
          <p:nvPr/>
        </p:nvSpPr>
        <p:spPr bwMode="auto">
          <a:xfrm>
            <a:off x="4959350" y="27622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4" name="Oval 30"/>
          <p:cNvSpPr>
            <a:spLocks noChangeArrowheads="1"/>
          </p:cNvSpPr>
          <p:nvPr/>
        </p:nvSpPr>
        <p:spPr bwMode="auto">
          <a:xfrm>
            <a:off x="4959350" y="36036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5" name="Oval 53"/>
          <p:cNvSpPr>
            <a:spLocks noChangeArrowheads="1"/>
          </p:cNvSpPr>
          <p:nvPr/>
        </p:nvSpPr>
        <p:spPr bwMode="auto">
          <a:xfrm>
            <a:off x="4959350" y="47228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6" name="Oval 55"/>
          <p:cNvSpPr>
            <a:spLocks noChangeArrowheads="1"/>
          </p:cNvSpPr>
          <p:nvPr/>
        </p:nvSpPr>
        <p:spPr bwMode="auto">
          <a:xfrm>
            <a:off x="4959350" y="3322638"/>
            <a:ext cx="185738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7" name="Oval 60"/>
          <p:cNvSpPr>
            <a:spLocks noChangeArrowheads="1"/>
          </p:cNvSpPr>
          <p:nvPr/>
        </p:nvSpPr>
        <p:spPr bwMode="auto">
          <a:xfrm>
            <a:off x="4959350" y="1922463"/>
            <a:ext cx="185738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8" name="Oval 61"/>
          <p:cNvSpPr>
            <a:spLocks noChangeArrowheads="1"/>
          </p:cNvSpPr>
          <p:nvPr/>
        </p:nvSpPr>
        <p:spPr bwMode="auto">
          <a:xfrm>
            <a:off x="4959350" y="41640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9" name="Oval 73"/>
          <p:cNvSpPr>
            <a:spLocks noChangeArrowheads="1"/>
          </p:cNvSpPr>
          <p:nvPr/>
        </p:nvSpPr>
        <p:spPr bwMode="auto">
          <a:xfrm>
            <a:off x="4959350" y="3043239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" name="Oval 171"/>
          <p:cNvSpPr>
            <a:spLocks noChangeArrowheads="1"/>
          </p:cNvSpPr>
          <p:nvPr/>
        </p:nvSpPr>
        <p:spPr bwMode="auto">
          <a:xfrm>
            <a:off x="4959350" y="3883026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1" name="Oval 175"/>
          <p:cNvSpPr>
            <a:spLocks noChangeArrowheads="1"/>
          </p:cNvSpPr>
          <p:nvPr/>
        </p:nvSpPr>
        <p:spPr bwMode="auto">
          <a:xfrm>
            <a:off x="4959350" y="5283201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2" name="Oval 194"/>
          <p:cNvSpPr>
            <a:spLocks noChangeArrowheads="1"/>
          </p:cNvSpPr>
          <p:nvPr/>
        </p:nvSpPr>
        <p:spPr bwMode="auto">
          <a:xfrm>
            <a:off x="4959350" y="4443414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45" name="Oval 198"/>
          <p:cNvSpPr>
            <a:spLocks noChangeArrowheads="1"/>
          </p:cNvSpPr>
          <p:nvPr/>
        </p:nvSpPr>
        <p:spPr bwMode="auto">
          <a:xfrm>
            <a:off x="4959350" y="2482851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46" name="Oval 207"/>
          <p:cNvSpPr>
            <a:spLocks noChangeArrowheads="1"/>
          </p:cNvSpPr>
          <p:nvPr/>
        </p:nvSpPr>
        <p:spPr bwMode="auto">
          <a:xfrm>
            <a:off x="4959350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5" name="Oval 7"/>
          <p:cNvSpPr>
            <a:spLocks noChangeArrowheads="1"/>
          </p:cNvSpPr>
          <p:nvPr/>
        </p:nvSpPr>
        <p:spPr bwMode="auto">
          <a:xfrm>
            <a:off x="5291139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6" name="Oval 10"/>
          <p:cNvSpPr>
            <a:spLocks noChangeArrowheads="1"/>
          </p:cNvSpPr>
          <p:nvPr/>
        </p:nvSpPr>
        <p:spPr bwMode="auto">
          <a:xfrm>
            <a:off x="5291139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7" name="Oval 16"/>
          <p:cNvSpPr>
            <a:spLocks noChangeArrowheads="1"/>
          </p:cNvSpPr>
          <p:nvPr/>
        </p:nvSpPr>
        <p:spPr bwMode="auto">
          <a:xfrm>
            <a:off x="5291139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8" name="Oval 17"/>
          <p:cNvSpPr>
            <a:spLocks noChangeArrowheads="1"/>
          </p:cNvSpPr>
          <p:nvPr/>
        </p:nvSpPr>
        <p:spPr bwMode="auto">
          <a:xfrm>
            <a:off x="5291139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9" name="Oval 51"/>
          <p:cNvSpPr>
            <a:spLocks noChangeArrowheads="1"/>
          </p:cNvSpPr>
          <p:nvPr/>
        </p:nvSpPr>
        <p:spPr bwMode="auto">
          <a:xfrm>
            <a:off x="5291139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0" name="Oval 74"/>
          <p:cNvSpPr>
            <a:spLocks noChangeArrowheads="1"/>
          </p:cNvSpPr>
          <p:nvPr/>
        </p:nvSpPr>
        <p:spPr bwMode="auto">
          <a:xfrm>
            <a:off x="5291139" y="30416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1" name="Oval 79"/>
          <p:cNvSpPr>
            <a:spLocks noChangeArrowheads="1"/>
          </p:cNvSpPr>
          <p:nvPr/>
        </p:nvSpPr>
        <p:spPr bwMode="auto">
          <a:xfrm>
            <a:off x="5291139" y="19224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54" name="Oval 120"/>
          <p:cNvSpPr>
            <a:spLocks noChangeArrowheads="1"/>
          </p:cNvSpPr>
          <p:nvPr/>
        </p:nvSpPr>
        <p:spPr bwMode="auto">
          <a:xfrm>
            <a:off x="5291139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3" name="Oval 126"/>
          <p:cNvSpPr>
            <a:spLocks noChangeArrowheads="1"/>
          </p:cNvSpPr>
          <p:nvPr/>
        </p:nvSpPr>
        <p:spPr bwMode="auto">
          <a:xfrm>
            <a:off x="5291139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6" name="Oval 138"/>
          <p:cNvSpPr>
            <a:spLocks noChangeArrowheads="1"/>
          </p:cNvSpPr>
          <p:nvPr/>
        </p:nvSpPr>
        <p:spPr bwMode="auto">
          <a:xfrm>
            <a:off x="5291139" y="220186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7" name="Oval 146"/>
          <p:cNvSpPr>
            <a:spLocks noChangeArrowheads="1"/>
          </p:cNvSpPr>
          <p:nvPr/>
        </p:nvSpPr>
        <p:spPr bwMode="auto">
          <a:xfrm>
            <a:off x="5291139" y="500221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8" name="Oval 177"/>
          <p:cNvSpPr>
            <a:spLocks noChangeArrowheads="1"/>
          </p:cNvSpPr>
          <p:nvPr/>
        </p:nvSpPr>
        <p:spPr bwMode="auto">
          <a:xfrm>
            <a:off x="5291139" y="41624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7" name="Oval 208"/>
          <p:cNvSpPr>
            <a:spLocks noChangeArrowheads="1"/>
          </p:cNvSpPr>
          <p:nvPr/>
        </p:nvSpPr>
        <p:spPr bwMode="auto">
          <a:xfrm>
            <a:off x="5291139" y="36036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8" name="Oval 6"/>
          <p:cNvSpPr>
            <a:spLocks noChangeArrowheads="1"/>
          </p:cNvSpPr>
          <p:nvPr/>
        </p:nvSpPr>
        <p:spPr bwMode="auto">
          <a:xfrm>
            <a:off x="3273426" y="192246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9" name="Oval 21"/>
          <p:cNvSpPr>
            <a:spLocks noChangeArrowheads="1"/>
          </p:cNvSpPr>
          <p:nvPr/>
        </p:nvSpPr>
        <p:spPr bwMode="auto">
          <a:xfrm>
            <a:off x="3273426" y="472281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0" name="Oval 33"/>
          <p:cNvSpPr>
            <a:spLocks noChangeArrowheads="1"/>
          </p:cNvSpPr>
          <p:nvPr/>
        </p:nvSpPr>
        <p:spPr bwMode="auto">
          <a:xfrm>
            <a:off x="3273426" y="3881439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1" name="Oval 52"/>
          <p:cNvSpPr>
            <a:spLocks noChangeArrowheads="1"/>
          </p:cNvSpPr>
          <p:nvPr/>
        </p:nvSpPr>
        <p:spPr bwMode="auto">
          <a:xfrm>
            <a:off x="3275014" y="332263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2" name="Oval 85"/>
          <p:cNvSpPr>
            <a:spLocks noChangeArrowheads="1"/>
          </p:cNvSpPr>
          <p:nvPr/>
        </p:nvSpPr>
        <p:spPr bwMode="auto">
          <a:xfrm>
            <a:off x="3273426" y="41624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3" name="Oval 107"/>
          <p:cNvSpPr>
            <a:spLocks noChangeArrowheads="1"/>
          </p:cNvSpPr>
          <p:nvPr/>
        </p:nvSpPr>
        <p:spPr bwMode="auto">
          <a:xfrm>
            <a:off x="3275014" y="22018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66" name="Oval 129"/>
          <p:cNvSpPr>
            <a:spLocks noChangeArrowheads="1"/>
          </p:cNvSpPr>
          <p:nvPr/>
        </p:nvSpPr>
        <p:spPr bwMode="auto">
          <a:xfrm>
            <a:off x="3273426" y="3041651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" name="Oval 139"/>
          <p:cNvSpPr>
            <a:spLocks noChangeArrowheads="1"/>
          </p:cNvSpPr>
          <p:nvPr/>
        </p:nvSpPr>
        <p:spPr bwMode="auto">
          <a:xfrm>
            <a:off x="3273426" y="2762251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68" name="Oval 190"/>
          <p:cNvSpPr>
            <a:spLocks noChangeArrowheads="1"/>
          </p:cNvSpPr>
          <p:nvPr/>
        </p:nvSpPr>
        <p:spPr bwMode="auto">
          <a:xfrm>
            <a:off x="3273426" y="4441826"/>
            <a:ext cx="187325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69" name="Oval 191"/>
          <p:cNvSpPr>
            <a:spLocks noChangeArrowheads="1"/>
          </p:cNvSpPr>
          <p:nvPr/>
        </p:nvSpPr>
        <p:spPr bwMode="auto">
          <a:xfrm>
            <a:off x="3273425" y="2481264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70" name="Oval 197"/>
          <p:cNvSpPr>
            <a:spLocks noChangeArrowheads="1"/>
          </p:cNvSpPr>
          <p:nvPr/>
        </p:nvSpPr>
        <p:spPr bwMode="auto">
          <a:xfrm>
            <a:off x="3273426" y="3602039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71" name="Oval 199"/>
          <p:cNvSpPr>
            <a:spLocks noChangeArrowheads="1"/>
          </p:cNvSpPr>
          <p:nvPr/>
        </p:nvSpPr>
        <p:spPr bwMode="auto">
          <a:xfrm>
            <a:off x="3273426" y="5283201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0" name="Oval 209"/>
          <p:cNvSpPr>
            <a:spLocks noChangeArrowheads="1"/>
          </p:cNvSpPr>
          <p:nvPr/>
        </p:nvSpPr>
        <p:spPr bwMode="auto">
          <a:xfrm>
            <a:off x="3275014" y="5002214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1" name="Oval 35"/>
          <p:cNvSpPr>
            <a:spLocks noChangeArrowheads="1"/>
          </p:cNvSpPr>
          <p:nvPr/>
        </p:nvSpPr>
        <p:spPr bwMode="auto">
          <a:xfrm>
            <a:off x="1938339" y="50022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2" name="Oval 45"/>
          <p:cNvSpPr>
            <a:spLocks noChangeArrowheads="1"/>
          </p:cNvSpPr>
          <p:nvPr/>
        </p:nvSpPr>
        <p:spPr bwMode="auto">
          <a:xfrm>
            <a:off x="1938339" y="38830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3" name="Oval 46"/>
          <p:cNvSpPr>
            <a:spLocks noChangeArrowheads="1"/>
          </p:cNvSpPr>
          <p:nvPr/>
        </p:nvSpPr>
        <p:spPr bwMode="auto">
          <a:xfrm>
            <a:off x="1938339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4" name="Oval 58"/>
          <p:cNvSpPr>
            <a:spLocks noChangeArrowheads="1"/>
          </p:cNvSpPr>
          <p:nvPr/>
        </p:nvSpPr>
        <p:spPr bwMode="auto">
          <a:xfrm>
            <a:off x="1938339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5" name="Oval 68"/>
          <p:cNvSpPr>
            <a:spLocks noChangeArrowheads="1"/>
          </p:cNvSpPr>
          <p:nvPr/>
        </p:nvSpPr>
        <p:spPr bwMode="auto">
          <a:xfrm>
            <a:off x="1938339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6" name="Oval 70"/>
          <p:cNvSpPr>
            <a:spLocks noChangeArrowheads="1"/>
          </p:cNvSpPr>
          <p:nvPr/>
        </p:nvSpPr>
        <p:spPr bwMode="auto">
          <a:xfrm>
            <a:off x="1938339" y="22018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7" name="Oval 71"/>
          <p:cNvSpPr>
            <a:spLocks noChangeArrowheads="1"/>
          </p:cNvSpPr>
          <p:nvPr/>
        </p:nvSpPr>
        <p:spPr bwMode="auto">
          <a:xfrm>
            <a:off x="1938339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8" name="Oval 72"/>
          <p:cNvSpPr>
            <a:spLocks noChangeArrowheads="1"/>
          </p:cNvSpPr>
          <p:nvPr/>
        </p:nvSpPr>
        <p:spPr bwMode="auto">
          <a:xfrm>
            <a:off x="1938339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9" name="Oval 108"/>
          <p:cNvSpPr>
            <a:spLocks noChangeArrowheads="1"/>
          </p:cNvSpPr>
          <p:nvPr/>
        </p:nvSpPr>
        <p:spPr bwMode="auto">
          <a:xfrm>
            <a:off x="1939925" y="19224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82" name="Oval 148"/>
          <p:cNvSpPr>
            <a:spLocks noChangeArrowheads="1"/>
          </p:cNvSpPr>
          <p:nvPr/>
        </p:nvSpPr>
        <p:spPr bwMode="auto">
          <a:xfrm>
            <a:off x="1938339" y="3603626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3" name="Oval 172"/>
          <p:cNvSpPr>
            <a:spLocks noChangeArrowheads="1"/>
          </p:cNvSpPr>
          <p:nvPr/>
        </p:nvSpPr>
        <p:spPr bwMode="auto">
          <a:xfrm>
            <a:off x="1938339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4" name="Oval 183"/>
          <p:cNvSpPr>
            <a:spLocks noChangeArrowheads="1"/>
          </p:cNvSpPr>
          <p:nvPr/>
        </p:nvSpPr>
        <p:spPr bwMode="auto">
          <a:xfrm>
            <a:off x="1938339" y="4162426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5" name="Oval 212"/>
          <p:cNvSpPr>
            <a:spLocks noChangeArrowheads="1"/>
          </p:cNvSpPr>
          <p:nvPr/>
        </p:nvSpPr>
        <p:spPr bwMode="auto">
          <a:xfrm>
            <a:off x="1938339" y="5283201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94" name="Oval 8"/>
          <p:cNvSpPr>
            <a:spLocks noChangeArrowheads="1"/>
          </p:cNvSpPr>
          <p:nvPr/>
        </p:nvSpPr>
        <p:spPr bwMode="auto">
          <a:xfrm>
            <a:off x="4627564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5" name="Oval 13"/>
          <p:cNvSpPr>
            <a:spLocks noChangeArrowheads="1"/>
          </p:cNvSpPr>
          <p:nvPr/>
        </p:nvSpPr>
        <p:spPr bwMode="auto">
          <a:xfrm>
            <a:off x="4627564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6" name="Oval 31"/>
          <p:cNvSpPr>
            <a:spLocks noChangeArrowheads="1"/>
          </p:cNvSpPr>
          <p:nvPr/>
        </p:nvSpPr>
        <p:spPr bwMode="auto">
          <a:xfrm>
            <a:off x="4625975" y="38830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7" name="Oval 40"/>
          <p:cNvSpPr>
            <a:spLocks noChangeArrowheads="1"/>
          </p:cNvSpPr>
          <p:nvPr/>
        </p:nvSpPr>
        <p:spPr bwMode="auto">
          <a:xfrm>
            <a:off x="4625976" y="500221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8" name="Oval 54"/>
          <p:cNvSpPr>
            <a:spLocks noChangeArrowheads="1"/>
          </p:cNvSpPr>
          <p:nvPr/>
        </p:nvSpPr>
        <p:spPr bwMode="auto">
          <a:xfrm>
            <a:off x="4627564" y="41624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9" name="Oval 56"/>
          <p:cNvSpPr>
            <a:spLocks noChangeArrowheads="1"/>
          </p:cNvSpPr>
          <p:nvPr/>
        </p:nvSpPr>
        <p:spPr bwMode="auto">
          <a:xfrm>
            <a:off x="462756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92" name="Oval 128"/>
          <p:cNvSpPr>
            <a:spLocks noChangeArrowheads="1"/>
          </p:cNvSpPr>
          <p:nvPr/>
        </p:nvSpPr>
        <p:spPr bwMode="auto">
          <a:xfrm>
            <a:off x="4625976" y="3321051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1" name="Oval 135"/>
          <p:cNvSpPr>
            <a:spLocks noChangeArrowheads="1"/>
          </p:cNvSpPr>
          <p:nvPr/>
        </p:nvSpPr>
        <p:spPr bwMode="auto">
          <a:xfrm>
            <a:off x="4627564" y="3603626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2" name="Oval 142"/>
          <p:cNvSpPr>
            <a:spLocks noChangeArrowheads="1"/>
          </p:cNvSpPr>
          <p:nvPr/>
        </p:nvSpPr>
        <p:spPr bwMode="auto">
          <a:xfrm>
            <a:off x="4625976" y="4722814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3" name="Oval 147"/>
          <p:cNvSpPr>
            <a:spLocks noChangeArrowheads="1"/>
          </p:cNvSpPr>
          <p:nvPr/>
        </p:nvSpPr>
        <p:spPr bwMode="auto">
          <a:xfrm>
            <a:off x="4625976" y="5283201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4" name="Oval 176"/>
          <p:cNvSpPr>
            <a:spLocks noChangeArrowheads="1"/>
          </p:cNvSpPr>
          <p:nvPr/>
        </p:nvSpPr>
        <p:spPr bwMode="auto">
          <a:xfrm>
            <a:off x="4627564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5" name="Oval 196"/>
          <p:cNvSpPr>
            <a:spLocks noChangeArrowheads="1"/>
          </p:cNvSpPr>
          <p:nvPr/>
        </p:nvSpPr>
        <p:spPr bwMode="auto">
          <a:xfrm>
            <a:off x="462756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98" name="Oval 213"/>
          <p:cNvSpPr>
            <a:spLocks noChangeArrowheads="1"/>
          </p:cNvSpPr>
          <p:nvPr/>
        </p:nvSpPr>
        <p:spPr bwMode="auto">
          <a:xfrm>
            <a:off x="4625975" y="1922464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7" name="Oval 24"/>
          <p:cNvSpPr>
            <a:spLocks noChangeArrowheads="1"/>
          </p:cNvSpPr>
          <p:nvPr/>
        </p:nvSpPr>
        <p:spPr bwMode="auto">
          <a:xfrm>
            <a:off x="2271714" y="388143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08" name="Oval 39"/>
          <p:cNvSpPr>
            <a:spLocks noChangeArrowheads="1"/>
          </p:cNvSpPr>
          <p:nvPr/>
        </p:nvSpPr>
        <p:spPr bwMode="auto">
          <a:xfrm>
            <a:off x="2271714" y="360203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09" name="Oval 59"/>
          <p:cNvSpPr>
            <a:spLocks noChangeArrowheads="1"/>
          </p:cNvSpPr>
          <p:nvPr/>
        </p:nvSpPr>
        <p:spPr bwMode="auto">
          <a:xfrm>
            <a:off x="2271714" y="27622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0" name="Oval 66"/>
          <p:cNvSpPr>
            <a:spLocks noChangeArrowheads="1"/>
          </p:cNvSpPr>
          <p:nvPr/>
        </p:nvSpPr>
        <p:spPr bwMode="auto">
          <a:xfrm>
            <a:off x="227171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1" name="Oval 75"/>
          <p:cNvSpPr>
            <a:spLocks noChangeArrowheads="1"/>
          </p:cNvSpPr>
          <p:nvPr/>
        </p:nvSpPr>
        <p:spPr bwMode="auto">
          <a:xfrm>
            <a:off x="2271714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2" name="Oval 116"/>
          <p:cNvSpPr>
            <a:spLocks noChangeArrowheads="1"/>
          </p:cNvSpPr>
          <p:nvPr/>
        </p:nvSpPr>
        <p:spPr bwMode="auto">
          <a:xfrm>
            <a:off x="2271714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3" name="Oval 117"/>
          <p:cNvSpPr>
            <a:spLocks noChangeArrowheads="1"/>
          </p:cNvSpPr>
          <p:nvPr/>
        </p:nvSpPr>
        <p:spPr bwMode="auto">
          <a:xfrm>
            <a:off x="2271714" y="44418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06" name="Oval 123"/>
          <p:cNvSpPr>
            <a:spLocks noChangeArrowheads="1"/>
          </p:cNvSpPr>
          <p:nvPr/>
        </p:nvSpPr>
        <p:spPr bwMode="auto">
          <a:xfrm>
            <a:off x="2271714" y="248126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5" name="Oval 145"/>
          <p:cNvSpPr>
            <a:spLocks noChangeArrowheads="1"/>
          </p:cNvSpPr>
          <p:nvPr/>
        </p:nvSpPr>
        <p:spPr bwMode="auto">
          <a:xfrm>
            <a:off x="2271714" y="500221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6" name="Oval 161"/>
          <p:cNvSpPr>
            <a:spLocks noChangeArrowheads="1"/>
          </p:cNvSpPr>
          <p:nvPr/>
        </p:nvSpPr>
        <p:spPr bwMode="auto">
          <a:xfrm>
            <a:off x="2271714" y="5283201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7" name="Oval 185"/>
          <p:cNvSpPr>
            <a:spLocks noChangeArrowheads="1"/>
          </p:cNvSpPr>
          <p:nvPr/>
        </p:nvSpPr>
        <p:spPr bwMode="auto">
          <a:xfrm>
            <a:off x="227171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8" name="Oval 204"/>
          <p:cNvSpPr>
            <a:spLocks noChangeArrowheads="1"/>
          </p:cNvSpPr>
          <p:nvPr/>
        </p:nvSpPr>
        <p:spPr bwMode="auto">
          <a:xfrm>
            <a:off x="2271714" y="3322639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9" name="Oval 214"/>
          <p:cNvSpPr>
            <a:spLocks noChangeArrowheads="1"/>
          </p:cNvSpPr>
          <p:nvPr/>
        </p:nvSpPr>
        <p:spPr bwMode="auto">
          <a:xfrm>
            <a:off x="2271714" y="4162426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0" name="Oval 12"/>
          <p:cNvSpPr>
            <a:spLocks noChangeArrowheads="1"/>
          </p:cNvSpPr>
          <p:nvPr/>
        </p:nvSpPr>
        <p:spPr bwMode="auto">
          <a:xfrm>
            <a:off x="3960814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1" name="Oval 20"/>
          <p:cNvSpPr>
            <a:spLocks noChangeArrowheads="1"/>
          </p:cNvSpPr>
          <p:nvPr/>
        </p:nvSpPr>
        <p:spPr bwMode="auto">
          <a:xfrm>
            <a:off x="3960814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2" name="Oval 38"/>
          <p:cNvSpPr>
            <a:spLocks noChangeArrowheads="1"/>
          </p:cNvSpPr>
          <p:nvPr/>
        </p:nvSpPr>
        <p:spPr bwMode="auto">
          <a:xfrm>
            <a:off x="3960814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3" name="Oval 49"/>
          <p:cNvSpPr>
            <a:spLocks noChangeArrowheads="1"/>
          </p:cNvSpPr>
          <p:nvPr/>
        </p:nvSpPr>
        <p:spPr bwMode="auto">
          <a:xfrm>
            <a:off x="3960814" y="36036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4" name="Oval 80"/>
          <p:cNvSpPr>
            <a:spLocks noChangeArrowheads="1"/>
          </p:cNvSpPr>
          <p:nvPr/>
        </p:nvSpPr>
        <p:spPr bwMode="auto">
          <a:xfrm>
            <a:off x="3960814" y="41624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5" name="Oval 84"/>
          <p:cNvSpPr>
            <a:spLocks noChangeArrowheads="1"/>
          </p:cNvSpPr>
          <p:nvPr/>
        </p:nvSpPr>
        <p:spPr bwMode="auto">
          <a:xfrm>
            <a:off x="396081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6" name="Oval 163"/>
          <p:cNvSpPr>
            <a:spLocks noChangeArrowheads="1"/>
          </p:cNvSpPr>
          <p:nvPr/>
        </p:nvSpPr>
        <p:spPr bwMode="auto">
          <a:xfrm>
            <a:off x="3960814" y="5002214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19" name="Oval 164"/>
          <p:cNvSpPr>
            <a:spLocks noChangeArrowheads="1"/>
          </p:cNvSpPr>
          <p:nvPr/>
        </p:nvSpPr>
        <p:spPr bwMode="auto">
          <a:xfrm>
            <a:off x="3960814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8" name="Oval 166"/>
          <p:cNvSpPr>
            <a:spLocks noChangeArrowheads="1"/>
          </p:cNvSpPr>
          <p:nvPr/>
        </p:nvSpPr>
        <p:spPr bwMode="auto">
          <a:xfrm>
            <a:off x="3960814" y="3321051"/>
            <a:ext cx="185737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9" name="Oval 186"/>
          <p:cNvSpPr>
            <a:spLocks noChangeArrowheads="1"/>
          </p:cNvSpPr>
          <p:nvPr/>
        </p:nvSpPr>
        <p:spPr bwMode="auto">
          <a:xfrm>
            <a:off x="3960814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22" name="Oval 189"/>
          <p:cNvSpPr>
            <a:spLocks noChangeArrowheads="1"/>
          </p:cNvSpPr>
          <p:nvPr/>
        </p:nvSpPr>
        <p:spPr bwMode="auto">
          <a:xfrm>
            <a:off x="3960814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23" name="Oval 195"/>
          <p:cNvSpPr>
            <a:spLocks noChangeArrowheads="1"/>
          </p:cNvSpPr>
          <p:nvPr/>
        </p:nvSpPr>
        <p:spPr bwMode="auto">
          <a:xfrm>
            <a:off x="396081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2" name="Oval 216"/>
          <p:cNvSpPr>
            <a:spLocks noChangeArrowheads="1"/>
          </p:cNvSpPr>
          <p:nvPr/>
        </p:nvSpPr>
        <p:spPr bwMode="auto">
          <a:xfrm>
            <a:off x="3960814" y="4722814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3" name="Oval 25"/>
          <p:cNvSpPr>
            <a:spLocks noChangeArrowheads="1"/>
          </p:cNvSpPr>
          <p:nvPr/>
        </p:nvSpPr>
        <p:spPr bwMode="auto">
          <a:xfrm>
            <a:off x="2938464" y="528320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4" name="Oval 32"/>
          <p:cNvSpPr>
            <a:spLocks noChangeArrowheads="1"/>
          </p:cNvSpPr>
          <p:nvPr/>
        </p:nvSpPr>
        <p:spPr bwMode="auto">
          <a:xfrm>
            <a:off x="2940051" y="30416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5" name="Oval 57"/>
          <p:cNvSpPr>
            <a:spLocks noChangeArrowheads="1"/>
          </p:cNvSpPr>
          <p:nvPr/>
        </p:nvSpPr>
        <p:spPr bwMode="auto">
          <a:xfrm>
            <a:off x="2940051" y="27622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6" name="Oval 81"/>
          <p:cNvSpPr>
            <a:spLocks noChangeArrowheads="1"/>
          </p:cNvSpPr>
          <p:nvPr/>
        </p:nvSpPr>
        <p:spPr bwMode="auto">
          <a:xfrm>
            <a:off x="2938464" y="36036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7" name="Oval 83"/>
          <p:cNvSpPr>
            <a:spLocks noChangeArrowheads="1"/>
          </p:cNvSpPr>
          <p:nvPr/>
        </p:nvSpPr>
        <p:spPr bwMode="auto">
          <a:xfrm>
            <a:off x="2940051" y="38830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8" name="Oval 122"/>
          <p:cNvSpPr>
            <a:spLocks noChangeArrowheads="1"/>
          </p:cNvSpPr>
          <p:nvPr/>
        </p:nvSpPr>
        <p:spPr bwMode="auto">
          <a:xfrm>
            <a:off x="2940051" y="2481264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9" name="Oval 125"/>
          <p:cNvSpPr>
            <a:spLocks noChangeArrowheads="1"/>
          </p:cNvSpPr>
          <p:nvPr/>
        </p:nvSpPr>
        <p:spPr bwMode="auto">
          <a:xfrm>
            <a:off x="2940051" y="3321051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2" name="Oval 127"/>
          <p:cNvSpPr>
            <a:spLocks noChangeArrowheads="1"/>
          </p:cNvSpPr>
          <p:nvPr/>
        </p:nvSpPr>
        <p:spPr bwMode="auto">
          <a:xfrm>
            <a:off x="2938464" y="4722814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3" name="Oval 143"/>
          <p:cNvSpPr>
            <a:spLocks noChangeArrowheads="1"/>
          </p:cNvSpPr>
          <p:nvPr/>
        </p:nvSpPr>
        <p:spPr bwMode="auto">
          <a:xfrm>
            <a:off x="2940051" y="2201864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4" name="Oval 156"/>
          <p:cNvSpPr>
            <a:spLocks noChangeArrowheads="1"/>
          </p:cNvSpPr>
          <p:nvPr/>
        </p:nvSpPr>
        <p:spPr bwMode="auto">
          <a:xfrm>
            <a:off x="2938464" y="1922464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5" name="Oval 162"/>
          <p:cNvSpPr>
            <a:spLocks noChangeArrowheads="1"/>
          </p:cNvSpPr>
          <p:nvPr/>
        </p:nvSpPr>
        <p:spPr bwMode="auto">
          <a:xfrm>
            <a:off x="2938464" y="4162426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4" name="Oval 170"/>
          <p:cNvSpPr>
            <a:spLocks noChangeArrowheads="1"/>
          </p:cNvSpPr>
          <p:nvPr/>
        </p:nvSpPr>
        <p:spPr bwMode="auto">
          <a:xfrm>
            <a:off x="2940051" y="4443414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5" name="Oval 218"/>
          <p:cNvSpPr>
            <a:spLocks noChangeArrowheads="1"/>
          </p:cNvSpPr>
          <p:nvPr/>
        </p:nvSpPr>
        <p:spPr bwMode="auto">
          <a:xfrm>
            <a:off x="2940051" y="5002214"/>
            <a:ext cx="187325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6" name="Oval 44"/>
          <p:cNvSpPr>
            <a:spLocks noChangeArrowheads="1"/>
          </p:cNvSpPr>
          <p:nvPr/>
        </p:nvSpPr>
        <p:spPr bwMode="auto">
          <a:xfrm>
            <a:off x="5956301" y="27622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7" name="Oval 14"/>
          <p:cNvSpPr>
            <a:spLocks noChangeArrowheads="1"/>
          </p:cNvSpPr>
          <p:nvPr/>
        </p:nvSpPr>
        <p:spPr bwMode="auto">
          <a:xfrm>
            <a:off x="5956300" y="24812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8" name="Oval 26"/>
          <p:cNvSpPr>
            <a:spLocks noChangeArrowheads="1"/>
          </p:cNvSpPr>
          <p:nvPr/>
        </p:nvSpPr>
        <p:spPr bwMode="auto">
          <a:xfrm>
            <a:off x="5956300" y="528320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9" name="Oval 27"/>
          <p:cNvSpPr>
            <a:spLocks noChangeArrowheads="1"/>
          </p:cNvSpPr>
          <p:nvPr/>
        </p:nvSpPr>
        <p:spPr bwMode="auto">
          <a:xfrm>
            <a:off x="5956300" y="47228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0" name="Oval 28"/>
          <p:cNvSpPr>
            <a:spLocks noChangeArrowheads="1"/>
          </p:cNvSpPr>
          <p:nvPr/>
        </p:nvSpPr>
        <p:spPr bwMode="auto">
          <a:xfrm>
            <a:off x="5956300" y="38830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1" name="Oval 62"/>
          <p:cNvSpPr>
            <a:spLocks noChangeArrowheads="1"/>
          </p:cNvSpPr>
          <p:nvPr/>
        </p:nvSpPr>
        <p:spPr bwMode="auto">
          <a:xfrm>
            <a:off x="5956300" y="44434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2" name="Oval 109"/>
          <p:cNvSpPr>
            <a:spLocks noChangeArrowheads="1"/>
          </p:cNvSpPr>
          <p:nvPr/>
        </p:nvSpPr>
        <p:spPr bwMode="auto">
          <a:xfrm>
            <a:off x="5956300" y="22018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3" name="Oval 110"/>
          <p:cNvSpPr>
            <a:spLocks noChangeArrowheads="1"/>
          </p:cNvSpPr>
          <p:nvPr/>
        </p:nvSpPr>
        <p:spPr bwMode="auto">
          <a:xfrm>
            <a:off x="5956300" y="3321051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946" name="Oval 118"/>
          <p:cNvSpPr>
            <a:spLocks noChangeArrowheads="1"/>
          </p:cNvSpPr>
          <p:nvPr/>
        </p:nvSpPr>
        <p:spPr bwMode="auto">
          <a:xfrm>
            <a:off x="5956300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5" name="Oval 119"/>
          <p:cNvSpPr>
            <a:spLocks noChangeArrowheads="1"/>
          </p:cNvSpPr>
          <p:nvPr/>
        </p:nvSpPr>
        <p:spPr bwMode="auto">
          <a:xfrm>
            <a:off x="5956300" y="1922464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6" name="Oval 130"/>
          <p:cNvSpPr>
            <a:spLocks noChangeArrowheads="1"/>
          </p:cNvSpPr>
          <p:nvPr/>
        </p:nvSpPr>
        <p:spPr bwMode="auto">
          <a:xfrm>
            <a:off x="5956300" y="3041651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49" name="Oval 200"/>
          <p:cNvSpPr>
            <a:spLocks noChangeArrowheads="1"/>
          </p:cNvSpPr>
          <p:nvPr/>
        </p:nvSpPr>
        <p:spPr bwMode="auto">
          <a:xfrm>
            <a:off x="5956300" y="4162426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0" name="Oval 215"/>
          <p:cNvSpPr>
            <a:spLocks noChangeArrowheads="1"/>
          </p:cNvSpPr>
          <p:nvPr/>
        </p:nvSpPr>
        <p:spPr bwMode="auto">
          <a:xfrm>
            <a:off x="5956300" y="3603626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9" name="Oval 22"/>
          <p:cNvSpPr>
            <a:spLocks noChangeArrowheads="1"/>
          </p:cNvSpPr>
          <p:nvPr/>
        </p:nvSpPr>
        <p:spPr bwMode="auto">
          <a:xfrm>
            <a:off x="4294189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0" name="Oval 36"/>
          <p:cNvSpPr>
            <a:spLocks noChangeArrowheads="1"/>
          </p:cNvSpPr>
          <p:nvPr/>
        </p:nvSpPr>
        <p:spPr bwMode="auto">
          <a:xfrm>
            <a:off x="4294189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1" name="Oval 37"/>
          <p:cNvSpPr>
            <a:spLocks noChangeArrowheads="1"/>
          </p:cNvSpPr>
          <p:nvPr/>
        </p:nvSpPr>
        <p:spPr bwMode="auto">
          <a:xfrm>
            <a:off x="4294189" y="22018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2" name="Oval 41"/>
          <p:cNvSpPr>
            <a:spLocks noChangeArrowheads="1"/>
          </p:cNvSpPr>
          <p:nvPr/>
        </p:nvSpPr>
        <p:spPr bwMode="auto">
          <a:xfrm>
            <a:off x="4294189" y="27622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3" name="Oval 47"/>
          <p:cNvSpPr>
            <a:spLocks noChangeArrowheads="1"/>
          </p:cNvSpPr>
          <p:nvPr/>
        </p:nvSpPr>
        <p:spPr bwMode="auto">
          <a:xfrm>
            <a:off x="4294189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4" name="Oval 77"/>
          <p:cNvSpPr>
            <a:spLocks noChangeArrowheads="1"/>
          </p:cNvSpPr>
          <p:nvPr/>
        </p:nvSpPr>
        <p:spPr bwMode="auto">
          <a:xfrm>
            <a:off x="4294189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5" name="Oval 113"/>
          <p:cNvSpPr>
            <a:spLocks noChangeArrowheads="1"/>
          </p:cNvSpPr>
          <p:nvPr/>
        </p:nvSpPr>
        <p:spPr bwMode="auto">
          <a:xfrm>
            <a:off x="4294189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8" name="Oval 141"/>
          <p:cNvSpPr>
            <a:spLocks noChangeArrowheads="1"/>
          </p:cNvSpPr>
          <p:nvPr/>
        </p:nvSpPr>
        <p:spPr bwMode="auto">
          <a:xfrm>
            <a:off x="4294189" y="4162426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9" name="Oval 144"/>
          <p:cNvSpPr>
            <a:spLocks noChangeArrowheads="1"/>
          </p:cNvSpPr>
          <p:nvPr/>
        </p:nvSpPr>
        <p:spPr bwMode="auto">
          <a:xfrm>
            <a:off x="4294189" y="500221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0" name="Oval 173"/>
          <p:cNvSpPr>
            <a:spLocks noChangeArrowheads="1"/>
          </p:cNvSpPr>
          <p:nvPr/>
        </p:nvSpPr>
        <p:spPr bwMode="auto">
          <a:xfrm>
            <a:off x="4294189" y="4722814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1" name="Oval 178"/>
          <p:cNvSpPr>
            <a:spLocks noChangeArrowheads="1"/>
          </p:cNvSpPr>
          <p:nvPr/>
        </p:nvSpPr>
        <p:spPr bwMode="auto">
          <a:xfrm>
            <a:off x="4294189" y="36036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0" name="Oval 193"/>
          <p:cNvSpPr>
            <a:spLocks noChangeArrowheads="1"/>
          </p:cNvSpPr>
          <p:nvPr/>
        </p:nvSpPr>
        <p:spPr bwMode="auto">
          <a:xfrm>
            <a:off x="4294189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1" name="Oval 219"/>
          <p:cNvSpPr>
            <a:spLocks noChangeArrowheads="1"/>
          </p:cNvSpPr>
          <p:nvPr/>
        </p:nvSpPr>
        <p:spPr bwMode="auto">
          <a:xfrm>
            <a:off x="4292600" y="3041651"/>
            <a:ext cx="185738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2" name="Rectangle 471"/>
          <p:cNvSpPr>
            <a:spLocks noChangeArrowheads="1"/>
          </p:cNvSpPr>
          <p:nvPr/>
        </p:nvSpPr>
        <p:spPr bwMode="auto">
          <a:xfrm>
            <a:off x="1890714" y="1884363"/>
            <a:ext cx="962025" cy="8318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3" name="Rectangle 472"/>
          <p:cNvSpPr>
            <a:spLocks noChangeArrowheads="1"/>
          </p:cNvSpPr>
          <p:nvPr/>
        </p:nvSpPr>
        <p:spPr bwMode="auto">
          <a:xfrm>
            <a:off x="1890714" y="1884363"/>
            <a:ext cx="1978025" cy="16621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4" name="Rectangle 473"/>
          <p:cNvSpPr>
            <a:spLocks noChangeArrowheads="1"/>
          </p:cNvSpPr>
          <p:nvPr/>
        </p:nvSpPr>
        <p:spPr bwMode="auto">
          <a:xfrm>
            <a:off x="1890714" y="1884363"/>
            <a:ext cx="2994025" cy="25082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5" name="Rectangle 474"/>
          <p:cNvSpPr>
            <a:spLocks noChangeArrowheads="1"/>
          </p:cNvSpPr>
          <p:nvPr/>
        </p:nvSpPr>
        <p:spPr bwMode="auto">
          <a:xfrm>
            <a:off x="1890714" y="1884363"/>
            <a:ext cx="4302125" cy="36306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8" name="Rectangle 538"/>
          <p:cNvSpPr>
            <a:spLocks noChangeArrowheads="1"/>
          </p:cNvSpPr>
          <p:nvPr/>
        </p:nvSpPr>
        <p:spPr bwMode="auto">
          <a:xfrm>
            <a:off x="6951664" y="476250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69" name="Rectangle 539"/>
          <p:cNvSpPr>
            <a:spLocks noChangeArrowheads="1"/>
          </p:cNvSpPr>
          <p:nvPr/>
        </p:nvSpPr>
        <p:spPr bwMode="auto">
          <a:xfrm>
            <a:off x="6951664" y="43973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0" name="Rectangle 540"/>
          <p:cNvSpPr>
            <a:spLocks noChangeArrowheads="1"/>
          </p:cNvSpPr>
          <p:nvPr/>
        </p:nvSpPr>
        <p:spPr bwMode="auto">
          <a:xfrm>
            <a:off x="6951664" y="40417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1" name="Rectangle 541"/>
          <p:cNvSpPr>
            <a:spLocks noChangeArrowheads="1"/>
          </p:cNvSpPr>
          <p:nvPr/>
        </p:nvSpPr>
        <p:spPr bwMode="auto">
          <a:xfrm>
            <a:off x="6951664" y="367665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2" name="Rectangle 542"/>
          <p:cNvSpPr>
            <a:spLocks noChangeArrowheads="1"/>
          </p:cNvSpPr>
          <p:nvPr/>
        </p:nvSpPr>
        <p:spPr bwMode="auto">
          <a:xfrm>
            <a:off x="6951664" y="331152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3" name="Rectangle 543"/>
          <p:cNvSpPr>
            <a:spLocks noChangeArrowheads="1"/>
          </p:cNvSpPr>
          <p:nvPr/>
        </p:nvSpPr>
        <p:spPr bwMode="auto">
          <a:xfrm>
            <a:off x="6913563" y="2947988"/>
            <a:ext cx="1698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4" name="Line 550"/>
          <p:cNvSpPr>
            <a:spLocks noChangeShapeType="1"/>
          </p:cNvSpPr>
          <p:nvPr/>
        </p:nvSpPr>
        <p:spPr bwMode="auto">
          <a:xfrm>
            <a:off x="7134225" y="2763839"/>
            <a:ext cx="0" cy="22066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975" name="Text Box 553"/>
          <p:cNvSpPr txBox="1">
            <a:spLocks noChangeArrowheads="1"/>
          </p:cNvSpPr>
          <p:nvPr/>
        </p:nvSpPr>
        <p:spPr bwMode="auto">
          <a:xfrm rot="-5400000">
            <a:off x="5227638" y="3265488"/>
            <a:ext cx="3003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Species Richness</a:t>
            </a:r>
          </a:p>
        </p:txBody>
      </p:sp>
      <p:sp>
        <p:nvSpPr>
          <p:cNvPr id="184" name="TextBox 1"/>
          <p:cNvSpPr txBox="1">
            <a:spLocks noChangeArrowheads="1"/>
          </p:cNvSpPr>
          <p:nvPr/>
        </p:nvSpPr>
        <p:spPr bwMode="auto">
          <a:xfrm>
            <a:off x="1990726" y="1284289"/>
            <a:ext cx="2365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Pristine Community</a:t>
            </a:r>
          </a:p>
        </p:txBody>
      </p:sp>
      <p:sp>
        <p:nvSpPr>
          <p:cNvPr id="33977" name="TextBox 2"/>
          <p:cNvSpPr txBox="1">
            <a:spLocks noChangeArrowheads="1"/>
          </p:cNvSpPr>
          <p:nvPr/>
        </p:nvSpPr>
        <p:spPr bwMode="auto">
          <a:xfrm>
            <a:off x="6078539" y="6259513"/>
            <a:ext cx="4249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Chase and Knight 2013 Ecology Letters</a:t>
            </a:r>
          </a:p>
        </p:txBody>
      </p:sp>
      <p:sp>
        <p:nvSpPr>
          <p:cNvPr id="186" name="TextBox 1"/>
          <p:cNvSpPr txBox="1">
            <a:spLocks noChangeArrowheads="1"/>
          </p:cNvSpPr>
          <p:nvPr/>
        </p:nvSpPr>
        <p:spPr bwMode="auto">
          <a:xfrm>
            <a:off x="1984376" y="1271588"/>
            <a:ext cx="2581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Degraded Community</a:t>
            </a:r>
          </a:p>
        </p:txBody>
      </p:sp>
      <p:sp>
        <p:nvSpPr>
          <p:cNvPr id="33979" name="Line 530"/>
          <p:cNvSpPr>
            <a:spLocks noChangeShapeType="1"/>
          </p:cNvSpPr>
          <p:nvPr/>
        </p:nvSpPr>
        <p:spPr bwMode="auto">
          <a:xfrm rot="5400000" flipH="1" flipV="1">
            <a:off x="8584407" y="3482182"/>
            <a:ext cx="17462" cy="29559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" name="AutoShape 532"/>
          <p:cNvSpPr>
            <a:spLocks noChangeArrowheads="1"/>
          </p:cNvSpPr>
          <p:nvPr/>
        </p:nvSpPr>
        <p:spPr bwMode="auto">
          <a:xfrm>
            <a:off x="9785351" y="2930526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5" name="AutoShape 533"/>
          <p:cNvSpPr>
            <a:spLocks noChangeArrowheads="1"/>
          </p:cNvSpPr>
          <p:nvPr/>
        </p:nvSpPr>
        <p:spPr bwMode="auto">
          <a:xfrm>
            <a:off x="8567738" y="3041651"/>
            <a:ext cx="100012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6" name="AutoShape 534"/>
          <p:cNvSpPr>
            <a:spLocks noChangeArrowheads="1"/>
          </p:cNvSpPr>
          <p:nvPr/>
        </p:nvSpPr>
        <p:spPr bwMode="auto">
          <a:xfrm>
            <a:off x="7816851" y="3308351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7" name="AutoShape 535"/>
          <p:cNvSpPr>
            <a:spLocks noChangeArrowheads="1"/>
          </p:cNvSpPr>
          <p:nvPr/>
        </p:nvSpPr>
        <p:spPr bwMode="auto">
          <a:xfrm>
            <a:off x="7340601" y="3797301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8" name="AutoShape 532"/>
          <p:cNvSpPr>
            <a:spLocks noChangeArrowheads="1"/>
          </p:cNvSpPr>
          <p:nvPr/>
        </p:nvSpPr>
        <p:spPr bwMode="auto">
          <a:xfrm>
            <a:off x="9798051" y="3024189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199" name="AutoShape 533"/>
          <p:cNvSpPr>
            <a:spLocks noChangeArrowheads="1"/>
          </p:cNvSpPr>
          <p:nvPr/>
        </p:nvSpPr>
        <p:spPr bwMode="auto">
          <a:xfrm>
            <a:off x="8594726" y="3233739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200" name="AutoShape 534"/>
          <p:cNvSpPr>
            <a:spLocks noChangeArrowheads="1"/>
          </p:cNvSpPr>
          <p:nvPr/>
        </p:nvSpPr>
        <p:spPr bwMode="auto">
          <a:xfrm>
            <a:off x="7831138" y="3611564"/>
            <a:ext cx="100012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201" name="AutoShape 535"/>
          <p:cNvSpPr>
            <a:spLocks noChangeArrowheads="1"/>
          </p:cNvSpPr>
          <p:nvPr/>
        </p:nvSpPr>
        <p:spPr bwMode="auto">
          <a:xfrm>
            <a:off x="7369176" y="4187826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204" name="Left Brace 203"/>
          <p:cNvSpPr/>
          <p:nvPr/>
        </p:nvSpPr>
        <p:spPr>
          <a:xfrm>
            <a:off x="7262814" y="3889375"/>
            <a:ext cx="46037" cy="4635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5" name="TextBox 204"/>
          <p:cNvSpPr txBox="1">
            <a:spLocks noChangeArrowheads="1"/>
          </p:cNvSpPr>
          <p:nvPr/>
        </p:nvSpPr>
        <p:spPr bwMode="auto">
          <a:xfrm>
            <a:off x="7440614" y="2124075"/>
            <a:ext cx="1398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Large effect</a:t>
            </a:r>
          </a:p>
        </p:txBody>
      </p:sp>
      <p:cxnSp>
        <p:nvCxnSpPr>
          <p:cNvPr id="206" name="Straight Arrow Connector 205"/>
          <p:cNvCxnSpPr/>
          <p:nvPr/>
        </p:nvCxnSpPr>
        <p:spPr>
          <a:xfrm flipH="1">
            <a:off x="7262814" y="2455863"/>
            <a:ext cx="554037" cy="1327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9952038" y="2381250"/>
            <a:ext cx="131762" cy="38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" name="Right Brace 207"/>
          <p:cNvSpPr/>
          <p:nvPr/>
        </p:nvSpPr>
        <p:spPr>
          <a:xfrm>
            <a:off x="9937750" y="2849563"/>
            <a:ext cx="185738" cy="28416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9" name="TextBox 208"/>
          <p:cNvSpPr txBox="1">
            <a:spLocks noChangeArrowheads="1"/>
          </p:cNvSpPr>
          <p:nvPr/>
        </p:nvSpPr>
        <p:spPr bwMode="auto">
          <a:xfrm>
            <a:off x="9129714" y="1919288"/>
            <a:ext cx="14112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Small Effect</a:t>
            </a:r>
          </a:p>
        </p:txBody>
      </p:sp>
      <p:sp>
        <p:nvSpPr>
          <p:cNvPr id="33994" name="TextBox 1"/>
          <p:cNvSpPr txBox="1">
            <a:spLocks noChangeArrowheads="1"/>
          </p:cNvSpPr>
          <p:nvPr/>
        </p:nvSpPr>
        <p:spPr bwMode="auto">
          <a:xfrm>
            <a:off x="7029450" y="5110164"/>
            <a:ext cx="59795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panose="020B0604020202020204" pitchFamily="34" charset="0"/>
              </a:rPr>
              <a:t>0	30	60	90	120	150	180</a:t>
            </a:r>
          </a:p>
        </p:txBody>
      </p:sp>
      <p:sp>
        <p:nvSpPr>
          <p:cNvPr id="24" name="Freeform 23"/>
          <p:cNvSpPr/>
          <p:nvPr/>
        </p:nvSpPr>
        <p:spPr>
          <a:xfrm>
            <a:off x="7181850" y="3071813"/>
            <a:ext cx="2705100" cy="1549400"/>
          </a:xfrm>
          <a:custGeom>
            <a:avLst/>
            <a:gdLst>
              <a:gd name="connsiteX0" fmla="*/ 0 w 2706624"/>
              <a:gd name="connsiteY0" fmla="*/ 1548384 h 1548384"/>
              <a:gd name="connsiteX1" fmla="*/ 292608 w 2706624"/>
              <a:gd name="connsiteY1" fmla="*/ 1072896 h 1548384"/>
              <a:gd name="connsiteX2" fmla="*/ 755904 w 2706624"/>
              <a:gd name="connsiteY2" fmla="*/ 512064 h 1548384"/>
              <a:gd name="connsiteX3" fmla="*/ 1536192 w 2706624"/>
              <a:gd name="connsiteY3" fmla="*/ 182880 h 1548384"/>
              <a:gd name="connsiteX4" fmla="*/ 2706624 w 2706624"/>
              <a:gd name="connsiteY4" fmla="*/ 0 h 154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624" h="1548384">
                <a:moveTo>
                  <a:pt x="0" y="1548384"/>
                </a:moveTo>
                <a:cubicBezTo>
                  <a:pt x="83312" y="1397000"/>
                  <a:pt x="166624" y="1245616"/>
                  <a:pt x="292608" y="1072896"/>
                </a:cubicBezTo>
                <a:cubicBezTo>
                  <a:pt x="418592" y="900176"/>
                  <a:pt x="548640" y="660400"/>
                  <a:pt x="755904" y="512064"/>
                </a:cubicBezTo>
                <a:cubicBezTo>
                  <a:pt x="963168" y="363728"/>
                  <a:pt x="1211072" y="268224"/>
                  <a:pt x="1536192" y="182880"/>
                </a:cubicBezTo>
                <a:cubicBezTo>
                  <a:pt x="1861312" y="97536"/>
                  <a:pt x="2283968" y="48768"/>
                  <a:pt x="2706624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7169150" y="3017838"/>
            <a:ext cx="2706688" cy="1116012"/>
          </a:xfrm>
          <a:custGeom>
            <a:avLst/>
            <a:gdLst>
              <a:gd name="connsiteX0" fmla="*/ 0 w 2706624"/>
              <a:gd name="connsiteY0" fmla="*/ 1170432 h 1170432"/>
              <a:gd name="connsiteX1" fmla="*/ 207264 w 2706624"/>
              <a:gd name="connsiteY1" fmla="*/ 877824 h 1170432"/>
              <a:gd name="connsiteX2" fmla="*/ 743712 w 2706624"/>
              <a:gd name="connsiteY2" fmla="*/ 280416 h 1170432"/>
              <a:gd name="connsiteX3" fmla="*/ 1536192 w 2706624"/>
              <a:gd name="connsiteY3" fmla="*/ 73152 h 1170432"/>
              <a:gd name="connsiteX4" fmla="*/ 2706624 w 2706624"/>
              <a:gd name="connsiteY4" fmla="*/ 0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624" h="1170432">
                <a:moveTo>
                  <a:pt x="0" y="1170432"/>
                </a:moveTo>
                <a:cubicBezTo>
                  <a:pt x="41656" y="1098296"/>
                  <a:pt x="83312" y="1026160"/>
                  <a:pt x="207264" y="877824"/>
                </a:cubicBezTo>
                <a:cubicBezTo>
                  <a:pt x="331216" y="729488"/>
                  <a:pt x="522224" y="414528"/>
                  <a:pt x="743712" y="280416"/>
                </a:cubicBezTo>
                <a:cubicBezTo>
                  <a:pt x="965200" y="146304"/>
                  <a:pt x="1209040" y="119888"/>
                  <a:pt x="1536192" y="73152"/>
                </a:cubicBezTo>
                <a:cubicBezTo>
                  <a:pt x="1863344" y="26416"/>
                  <a:pt x="2284984" y="13208"/>
                  <a:pt x="2706624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3997" name="Text Box 553"/>
          <p:cNvSpPr txBox="1">
            <a:spLocks noChangeArrowheads="1"/>
          </p:cNvSpPr>
          <p:nvPr/>
        </p:nvSpPr>
        <p:spPr bwMode="auto">
          <a:xfrm>
            <a:off x="7597775" y="5373688"/>
            <a:ext cx="3003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Area Sampled</a:t>
            </a:r>
          </a:p>
        </p:txBody>
      </p:sp>
    </p:spTree>
    <p:extLst>
      <p:ext uri="{BB962C8B-B14F-4D97-AF65-F5344CB8AC3E}">
        <p14:creationId xmlns:p14="http://schemas.microsoft.com/office/powerpoint/2010/main" val="275187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3" grpId="0" animBg="1"/>
      <p:bldP spid="18" grpId="0" animBg="1"/>
      <p:bldP spid="19" grpId="0" animBg="1"/>
      <p:bldP spid="22" grpId="0" animBg="1"/>
      <p:bldP spid="23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0" grpId="0" animBg="1"/>
      <p:bldP spid="42" grpId="0" animBg="1"/>
      <p:bldP spid="43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5" grpId="0" animBg="1"/>
      <p:bldP spid="56" grpId="0" animBg="1"/>
      <p:bldP spid="59" grpId="0" animBg="1"/>
      <p:bldP spid="61" grpId="0" animBg="1"/>
      <p:bldP spid="63" grpId="0" animBg="1"/>
      <p:bldP spid="67" grpId="0" animBg="1"/>
      <p:bldP spid="68" grpId="0" animBg="1"/>
      <p:bldP spid="70" grpId="0" animBg="1"/>
      <p:bldP spid="73" grpId="0" animBg="1"/>
      <p:bldP spid="75" grpId="0" animBg="1"/>
      <p:bldP spid="80" grpId="0" animBg="1"/>
      <p:bldP spid="81" grpId="0" animBg="1"/>
      <p:bldP spid="82" grpId="0" animBg="1"/>
      <p:bldP spid="84" grpId="0" animBg="1"/>
      <p:bldP spid="87" grpId="0" animBg="1"/>
      <p:bldP spid="88" grpId="0" animBg="1"/>
      <p:bldP spid="98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7" grpId="0" animBg="1"/>
      <p:bldP spid="109" grpId="0" animBg="1"/>
      <p:bldP spid="112" grpId="0" animBg="1"/>
      <p:bldP spid="113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8" grpId="0" animBg="1"/>
      <p:bldP spid="129" grpId="0" animBg="1"/>
      <p:bldP spid="132" grpId="0" animBg="1"/>
      <p:bldP spid="133" grpId="0" animBg="1"/>
      <p:bldP spid="134" grpId="0" animBg="1"/>
      <p:bldP spid="137" grpId="0" animBg="1"/>
      <p:bldP spid="138" grpId="0" animBg="1"/>
      <p:bldP spid="139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53" grpId="0" animBg="1"/>
      <p:bldP spid="155" grpId="0" animBg="1"/>
      <p:bldP spid="156" grpId="0" animBg="1"/>
      <p:bldP spid="159" grpId="0" animBg="1"/>
      <p:bldP spid="160" grpId="0" animBg="1"/>
      <p:bldP spid="163" grpId="0" animBg="1"/>
      <p:bldP spid="164" grpId="0" animBg="1"/>
      <p:bldP spid="165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84" grpId="0"/>
      <p:bldP spid="186" grpId="0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4" grpId="0" animBg="1"/>
      <p:bldP spid="205" grpId="0"/>
      <p:bldP spid="208" grpId="0" animBg="1"/>
      <p:bldP spid="20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964" y="1113521"/>
            <a:ext cx="3045856" cy="364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70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234" y="1113521"/>
            <a:ext cx="3336006" cy="364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1858" y="1295043"/>
            <a:ext cx="3681898" cy="344749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6" name="Freeform 5"/>
          <p:cNvSpPr/>
          <p:nvPr/>
        </p:nvSpPr>
        <p:spPr>
          <a:xfrm>
            <a:off x="869020" y="2582851"/>
            <a:ext cx="3581847" cy="2118235"/>
          </a:xfrm>
          <a:custGeom>
            <a:avLst/>
            <a:gdLst>
              <a:gd name="connsiteX0" fmla="*/ 0 w 1507067"/>
              <a:gd name="connsiteY0" fmla="*/ 1744133 h 1744133"/>
              <a:gd name="connsiteX1" fmla="*/ 254000 w 1507067"/>
              <a:gd name="connsiteY1" fmla="*/ 524933 h 1744133"/>
              <a:gd name="connsiteX2" fmla="*/ 1507067 w 1507067"/>
              <a:gd name="connsiteY2" fmla="*/ 0 h 174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7067" h="1744133">
                <a:moveTo>
                  <a:pt x="0" y="1744133"/>
                </a:moveTo>
                <a:cubicBezTo>
                  <a:pt x="1411" y="1279877"/>
                  <a:pt x="2822" y="815622"/>
                  <a:pt x="254000" y="524933"/>
                </a:cubicBezTo>
                <a:cubicBezTo>
                  <a:pt x="505178" y="234244"/>
                  <a:pt x="1006122" y="117122"/>
                  <a:pt x="1507067" y="0"/>
                </a:cubicBezTo>
              </a:path>
            </a:pathLst>
          </a:custGeom>
          <a:noFill/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7" name="Freeform 6"/>
          <p:cNvSpPr/>
          <p:nvPr/>
        </p:nvSpPr>
        <p:spPr>
          <a:xfrm>
            <a:off x="837576" y="1769574"/>
            <a:ext cx="3674752" cy="2900067"/>
          </a:xfrm>
          <a:custGeom>
            <a:avLst/>
            <a:gdLst>
              <a:gd name="connsiteX0" fmla="*/ 0 w 2116667"/>
              <a:gd name="connsiteY0" fmla="*/ 2201334 h 2201334"/>
              <a:gd name="connsiteX1" fmla="*/ 1439333 w 2116667"/>
              <a:gd name="connsiteY1" fmla="*/ 541867 h 2201334"/>
              <a:gd name="connsiteX2" fmla="*/ 2116667 w 2116667"/>
              <a:gd name="connsiteY2" fmla="*/ 0 h 22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6667" h="2201334">
                <a:moveTo>
                  <a:pt x="0" y="2201334"/>
                </a:moveTo>
                <a:cubicBezTo>
                  <a:pt x="543277" y="1555045"/>
                  <a:pt x="1086555" y="908756"/>
                  <a:pt x="1439333" y="541867"/>
                </a:cubicBezTo>
                <a:cubicBezTo>
                  <a:pt x="1792111" y="174978"/>
                  <a:pt x="1954389" y="87489"/>
                  <a:pt x="2116667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41991" name="TextBox 7"/>
          <p:cNvSpPr txBox="1">
            <a:spLocks noChangeArrowheads="1"/>
          </p:cNvSpPr>
          <p:nvPr/>
        </p:nvSpPr>
        <p:spPr bwMode="auto">
          <a:xfrm>
            <a:off x="1326399" y="4722524"/>
            <a:ext cx="1704184" cy="36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1" b="1"/>
              <a:t>Sampling Effort </a:t>
            </a:r>
          </a:p>
        </p:txBody>
      </p:sp>
      <p:sp>
        <p:nvSpPr>
          <p:cNvPr id="41992" name="TextBox 8"/>
          <p:cNvSpPr txBox="1">
            <a:spLocks noChangeArrowheads="1"/>
          </p:cNvSpPr>
          <p:nvPr/>
        </p:nvSpPr>
        <p:spPr bwMode="auto">
          <a:xfrm rot="16200000">
            <a:off x="-212161" y="2649679"/>
            <a:ext cx="1776448" cy="36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1" b="1"/>
              <a:t>Species Richness</a:t>
            </a:r>
          </a:p>
        </p:txBody>
      </p:sp>
      <p:sp>
        <p:nvSpPr>
          <p:cNvPr id="41993" name="AutoShape 4" descr="Image result for species abundance distribution mobsim"/>
          <p:cNvSpPr>
            <a:spLocks noChangeAspect="1" noChangeArrowheads="1"/>
          </p:cNvSpPr>
          <p:nvPr/>
        </p:nvSpPr>
        <p:spPr bwMode="auto">
          <a:xfrm>
            <a:off x="202962" y="947722"/>
            <a:ext cx="274427" cy="27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621"/>
          </a:p>
        </p:txBody>
      </p:sp>
      <p:sp>
        <p:nvSpPr>
          <p:cNvPr id="17" name="Rectangle 16"/>
          <p:cNvSpPr/>
          <p:nvPr/>
        </p:nvSpPr>
        <p:spPr>
          <a:xfrm>
            <a:off x="6830665" y="2561410"/>
            <a:ext cx="457379" cy="503117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18" name="Rectangle 17"/>
          <p:cNvSpPr/>
          <p:nvPr/>
        </p:nvSpPr>
        <p:spPr>
          <a:xfrm>
            <a:off x="6383292" y="2179785"/>
            <a:ext cx="1332115" cy="1307817"/>
          </a:xfrm>
          <a:prstGeom prst="rect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19" name="Rectangle 18"/>
          <p:cNvSpPr/>
          <p:nvPr/>
        </p:nvSpPr>
        <p:spPr>
          <a:xfrm>
            <a:off x="9970855" y="2582850"/>
            <a:ext cx="457379" cy="5031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20" name="Rectangle 19"/>
          <p:cNvSpPr/>
          <p:nvPr/>
        </p:nvSpPr>
        <p:spPr>
          <a:xfrm>
            <a:off x="9534917" y="2316999"/>
            <a:ext cx="1330686" cy="13078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41998" name="TextBox 20"/>
          <p:cNvSpPr txBox="1">
            <a:spLocks noChangeArrowheads="1"/>
          </p:cNvSpPr>
          <p:nvPr/>
        </p:nvSpPr>
        <p:spPr bwMode="auto">
          <a:xfrm>
            <a:off x="1259222" y="120152"/>
            <a:ext cx="10130937" cy="70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3962" b="1"/>
              <a:t>Scale-dependence is inevitable….</a:t>
            </a:r>
          </a:p>
        </p:txBody>
      </p:sp>
      <p:sp>
        <p:nvSpPr>
          <p:cNvPr id="10" name="Freeform 9"/>
          <p:cNvSpPr/>
          <p:nvPr/>
        </p:nvSpPr>
        <p:spPr>
          <a:xfrm>
            <a:off x="4060666" y="2751509"/>
            <a:ext cx="2309762" cy="1317822"/>
          </a:xfrm>
          <a:custGeom>
            <a:avLst/>
            <a:gdLst>
              <a:gd name="connsiteX0" fmla="*/ 3166534 w 3166534"/>
              <a:gd name="connsiteY0" fmla="*/ 169333 h 1237179"/>
              <a:gd name="connsiteX1" fmla="*/ 897467 w 3166534"/>
              <a:gd name="connsiteY1" fmla="*/ 1236133 h 1237179"/>
              <a:gd name="connsiteX2" fmla="*/ 0 w 3166534"/>
              <a:gd name="connsiteY2" fmla="*/ 0 h 123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6534" h="1237179">
                <a:moveTo>
                  <a:pt x="3166534" y="169333"/>
                </a:moveTo>
                <a:cubicBezTo>
                  <a:pt x="2295878" y="716844"/>
                  <a:pt x="1425223" y="1264355"/>
                  <a:pt x="897467" y="1236133"/>
                </a:cubicBezTo>
                <a:cubicBezTo>
                  <a:pt x="369711" y="1207911"/>
                  <a:pt x="184855" y="603955"/>
                  <a:pt x="0" y="0"/>
                </a:cubicBezTo>
              </a:path>
            </a:pathLst>
          </a:custGeom>
          <a:noFill/>
          <a:ln w="25400">
            <a:prstDash val="dash"/>
            <a:tailEnd type="arrow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68" name="Freeform 67"/>
          <p:cNvSpPr/>
          <p:nvPr/>
        </p:nvSpPr>
        <p:spPr>
          <a:xfrm flipV="1">
            <a:off x="4573787" y="1223578"/>
            <a:ext cx="4961130" cy="483106"/>
          </a:xfrm>
          <a:custGeom>
            <a:avLst/>
            <a:gdLst>
              <a:gd name="connsiteX0" fmla="*/ 3166534 w 3166534"/>
              <a:gd name="connsiteY0" fmla="*/ 169333 h 1237179"/>
              <a:gd name="connsiteX1" fmla="*/ 897467 w 3166534"/>
              <a:gd name="connsiteY1" fmla="*/ 1236133 h 1237179"/>
              <a:gd name="connsiteX2" fmla="*/ 0 w 3166534"/>
              <a:gd name="connsiteY2" fmla="*/ 0 h 123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6534" h="1237179">
                <a:moveTo>
                  <a:pt x="3166534" y="169333"/>
                </a:moveTo>
                <a:cubicBezTo>
                  <a:pt x="2295878" y="716844"/>
                  <a:pt x="1425223" y="1264355"/>
                  <a:pt x="897467" y="1236133"/>
                </a:cubicBezTo>
                <a:cubicBezTo>
                  <a:pt x="369711" y="1207911"/>
                  <a:pt x="184855" y="603955"/>
                  <a:pt x="0" y="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2" name="TextBox 1"/>
          <p:cNvSpPr txBox="1"/>
          <p:nvPr/>
        </p:nvSpPr>
        <p:spPr>
          <a:xfrm>
            <a:off x="2244271" y="5514363"/>
            <a:ext cx="46590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Species-Area Curve (many types)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Species Accumulation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Rarefaction Curve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7729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3" name="Group 2"/>
          <p:cNvGrpSpPr>
            <a:grpSpLocks/>
          </p:cNvGrpSpPr>
          <p:nvPr/>
        </p:nvGrpSpPr>
        <p:grpSpPr bwMode="auto">
          <a:xfrm>
            <a:off x="5824538" y="720725"/>
            <a:ext cx="4583112" cy="2794000"/>
            <a:chOff x="2587" y="1407"/>
            <a:chExt cx="3220" cy="1957"/>
          </a:xfrm>
        </p:grpSpPr>
        <p:pic>
          <p:nvPicPr>
            <p:cNvPr id="35909" name="Picture 3" descr="IMG_4140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5" y="1407"/>
              <a:ext cx="2822" cy="1957"/>
            </a:xfrm>
            <a:prstGeom prst="rect">
              <a:avLst/>
            </a:prstGeom>
            <a:noFill/>
            <a:ln w="9525">
              <a:solidFill>
                <a:srgbClr val="1C1C1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910" name="AutoShape 8"/>
            <p:cNvCxnSpPr>
              <a:cxnSpLocks noChangeShapeType="1"/>
              <a:stCxn id="20482" idx="3"/>
              <a:endCxn id="35909" idx="1"/>
            </p:cNvCxnSpPr>
            <p:nvPr/>
          </p:nvCxnSpPr>
          <p:spPr bwMode="auto">
            <a:xfrm>
              <a:off x="2587" y="2329"/>
              <a:ext cx="398" cy="56"/>
            </a:xfrm>
            <a:prstGeom prst="straightConnector1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 type="diamond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487" name="Group 10"/>
          <p:cNvGrpSpPr>
            <a:grpSpLocks/>
          </p:cNvGrpSpPr>
          <p:nvPr/>
        </p:nvGrpSpPr>
        <p:grpSpPr bwMode="auto">
          <a:xfrm>
            <a:off x="7588251" y="2905126"/>
            <a:ext cx="2951163" cy="3465513"/>
            <a:chOff x="3067" y="1240"/>
            <a:chExt cx="2264" cy="2601"/>
          </a:xfrm>
        </p:grpSpPr>
        <p:pic>
          <p:nvPicPr>
            <p:cNvPr id="35907" name="Picture 11" descr="IMG_1089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" y="1240"/>
              <a:ext cx="2264" cy="2211"/>
            </a:xfrm>
            <a:prstGeom prst="rect">
              <a:avLst/>
            </a:prstGeom>
            <a:noFill/>
            <a:ln w="9525">
              <a:solidFill>
                <a:srgbClr val="1C1C1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908" name="Text Box 8"/>
            <p:cNvSpPr txBox="1">
              <a:spLocks noChangeArrowheads="1"/>
            </p:cNvSpPr>
            <p:nvPr/>
          </p:nvSpPr>
          <p:spPr bwMode="auto">
            <a:xfrm>
              <a:off x="3599" y="3494"/>
              <a:ext cx="1200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en-US" altLang="en-US" sz="2400">
                <a:solidFill>
                  <a:srgbClr val="1C1C1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0482" name="Picture 1" descr="IMG_414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749300"/>
            <a:ext cx="3868738" cy="2700338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8" descr="IMG_107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100389"/>
            <a:ext cx="2960688" cy="2884487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582273" y="1136651"/>
            <a:ext cx="4769069" cy="3904177"/>
            <a:chOff x="1402896" y="606333"/>
            <a:chExt cx="5848458" cy="5312543"/>
          </a:xfrm>
        </p:grpSpPr>
        <p:sp>
          <p:nvSpPr>
            <p:cNvPr id="35854" name="Rectangle 4"/>
            <p:cNvSpPr>
              <a:spLocks noChangeArrowheads="1"/>
            </p:cNvSpPr>
            <p:nvPr/>
          </p:nvSpPr>
          <p:spPr bwMode="auto">
            <a:xfrm>
              <a:off x="2496244" y="606333"/>
              <a:ext cx="4718212" cy="4331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1C1C1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55" name="Freeform 5"/>
            <p:cNvSpPr>
              <a:spLocks/>
            </p:cNvSpPr>
            <p:nvPr/>
          </p:nvSpPr>
          <p:spPr bwMode="auto">
            <a:xfrm>
              <a:off x="2452810" y="775708"/>
              <a:ext cx="4730057" cy="4344504"/>
            </a:xfrm>
            <a:custGeom>
              <a:avLst/>
              <a:gdLst>
                <a:gd name="T0" fmla="*/ 0 w 5760"/>
                <a:gd name="T1" fmla="*/ 2147483646 h 5759"/>
                <a:gd name="T2" fmla="*/ 0 w 5760"/>
                <a:gd name="T3" fmla="*/ 0 h 5759"/>
                <a:gd name="T4" fmla="*/ 0 w 5760"/>
                <a:gd name="T5" fmla="*/ 0 h 5759"/>
                <a:gd name="T6" fmla="*/ 2147483646 w 5760"/>
                <a:gd name="T7" fmla="*/ 0 h 5759"/>
                <a:gd name="T8" fmla="*/ 2147483646 w 5760"/>
                <a:gd name="T9" fmla="*/ 0 h 5759"/>
                <a:gd name="T10" fmla="*/ 2147483646 w 5760"/>
                <a:gd name="T11" fmla="*/ 2147483646 h 5759"/>
                <a:gd name="T12" fmla="*/ 2147483646 w 5760"/>
                <a:gd name="T13" fmla="*/ 2147483646 h 5759"/>
                <a:gd name="T14" fmla="*/ 0 w 5760"/>
                <a:gd name="T15" fmla="*/ 2147483646 h 57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60" h="5759">
                  <a:moveTo>
                    <a:pt x="0" y="5759"/>
                  </a:moveTo>
                  <a:lnTo>
                    <a:pt x="0" y="0"/>
                  </a:lnTo>
                  <a:lnTo>
                    <a:pt x="5760" y="0"/>
                  </a:lnTo>
                  <a:lnTo>
                    <a:pt x="5760" y="5759"/>
                  </a:lnTo>
                  <a:lnTo>
                    <a:pt x="0" y="57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6" name="Line 1510"/>
            <p:cNvSpPr>
              <a:spLocks noChangeShapeType="1"/>
            </p:cNvSpPr>
            <p:nvPr/>
          </p:nvSpPr>
          <p:spPr bwMode="auto">
            <a:xfrm>
              <a:off x="2452810" y="5120212"/>
              <a:ext cx="473005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7" name="Rectangle 7"/>
            <p:cNvSpPr>
              <a:spLocks noChangeArrowheads="1"/>
            </p:cNvSpPr>
            <p:nvPr/>
          </p:nvSpPr>
          <p:spPr bwMode="auto">
            <a:xfrm>
              <a:off x="2387664" y="5135077"/>
              <a:ext cx="143505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58" name="Line 1513"/>
            <p:cNvSpPr>
              <a:spLocks noChangeShapeType="1"/>
            </p:cNvSpPr>
            <p:nvPr/>
          </p:nvSpPr>
          <p:spPr bwMode="auto">
            <a:xfrm>
              <a:off x="4028180" y="4990684"/>
              <a:ext cx="0" cy="12952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9" name="Rectangle 9"/>
            <p:cNvSpPr>
              <a:spLocks noChangeArrowheads="1"/>
            </p:cNvSpPr>
            <p:nvPr/>
          </p:nvSpPr>
          <p:spPr bwMode="auto">
            <a:xfrm>
              <a:off x="3963033" y="5135077"/>
              <a:ext cx="143505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0" name="Line 1515"/>
            <p:cNvSpPr>
              <a:spLocks noChangeShapeType="1"/>
            </p:cNvSpPr>
            <p:nvPr/>
          </p:nvSpPr>
          <p:spPr bwMode="auto">
            <a:xfrm>
              <a:off x="5607498" y="4990684"/>
              <a:ext cx="0" cy="12952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1" name="Rectangle 11"/>
            <p:cNvSpPr>
              <a:spLocks noChangeArrowheads="1"/>
            </p:cNvSpPr>
            <p:nvPr/>
          </p:nvSpPr>
          <p:spPr bwMode="auto">
            <a:xfrm>
              <a:off x="5546300" y="5135077"/>
              <a:ext cx="143505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2" name="Rectangle 12"/>
            <p:cNvSpPr>
              <a:spLocks noChangeArrowheads="1"/>
            </p:cNvSpPr>
            <p:nvPr/>
          </p:nvSpPr>
          <p:spPr bwMode="auto">
            <a:xfrm>
              <a:off x="7107849" y="5135077"/>
              <a:ext cx="143505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3" name="Line 1518"/>
            <p:cNvSpPr>
              <a:spLocks noChangeShapeType="1"/>
            </p:cNvSpPr>
            <p:nvPr/>
          </p:nvSpPr>
          <p:spPr bwMode="auto">
            <a:xfrm flipV="1">
              <a:off x="2437017" y="775708"/>
              <a:ext cx="0" cy="434450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4" name="Line 1519"/>
            <p:cNvSpPr>
              <a:spLocks noChangeShapeType="1"/>
            </p:cNvSpPr>
            <p:nvPr/>
          </p:nvSpPr>
          <p:spPr bwMode="auto">
            <a:xfrm flipH="1">
              <a:off x="2452810" y="5120212"/>
              <a:ext cx="14213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5" name="Rectangle 15"/>
            <p:cNvSpPr>
              <a:spLocks noChangeArrowheads="1"/>
            </p:cNvSpPr>
            <p:nvPr/>
          </p:nvSpPr>
          <p:spPr bwMode="auto">
            <a:xfrm>
              <a:off x="1996783" y="4965203"/>
              <a:ext cx="357778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0.5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6" name="Line 1521"/>
            <p:cNvSpPr>
              <a:spLocks noChangeShapeType="1"/>
            </p:cNvSpPr>
            <p:nvPr/>
          </p:nvSpPr>
          <p:spPr bwMode="auto">
            <a:xfrm flipH="1">
              <a:off x="2452810" y="3667798"/>
              <a:ext cx="142139" cy="0"/>
            </a:xfrm>
            <a:prstGeom prst="line">
              <a:avLst/>
            </a:prstGeom>
            <a:noFill/>
            <a:ln w="28575">
              <a:solidFill>
                <a:srgbClr val="1C1C1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7" name="Rectangle 17"/>
            <p:cNvSpPr>
              <a:spLocks noChangeArrowheads="1"/>
            </p:cNvSpPr>
            <p:nvPr/>
          </p:nvSpPr>
          <p:spPr bwMode="auto">
            <a:xfrm>
              <a:off x="1996783" y="3519159"/>
              <a:ext cx="357778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1.0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8" name="Line 1523"/>
            <p:cNvSpPr>
              <a:spLocks noChangeShapeType="1"/>
            </p:cNvSpPr>
            <p:nvPr/>
          </p:nvSpPr>
          <p:spPr bwMode="auto">
            <a:xfrm flipH="1">
              <a:off x="2452810" y="2223876"/>
              <a:ext cx="14213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9" name="Rectangle 19"/>
            <p:cNvSpPr>
              <a:spLocks noChangeArrowheads="1"/>
            </p:cNvSpPr>
            <p:nvPr/>
          </p:nvSpPr>
          <p:spPr bwMode="auto">
            <a:xfrm>
              <a:off x="1996783" y="2068867"/>
              <a:ext cx="357778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1.5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70" name="Line 1525"/>
            <p:cNvSpPr>
              <a:spLocks noChangeShapeType="1"/>
            </p:cNvSpPr>
            <p:nvPr/>
          </p:nvSpPr>
          <p:spPr bwMode="auto">
            <a:xfrm flipH="1">
              <a:off x="2452810" y="775708"/>
              <a:ext cx="14213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1" name="Rectangle 21"/>
            <p:cNvSpPr>
              <a:spLocks noChangeArrowheads="1"/>
            </p:cNvSpPr>
            <p:nvPr/>
          </p:nvSpPr>
          <p:spPr bwMode="auto">
            <a:xfrm>
              <a:off x="1996783" y="627069"/>
              <a:ext cx="357778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2.0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72" name="Line 1527"/>
            <p:cNvSpPr>
              <a:spLocks noChangeShapeType="1"/>
            </p:cNvSpPr>
            <p:nvPr/>
          </p:nvSpPr>
          <p:spPr bwMode="auto">
            <a:xfrm flipV="1">
              <a:off x="7182867" y="775708"/>
              <a:ext cx="0" cy="434450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3" name="Line 1529"/>
            <p:cNvSpPr>
              <a:spLocks noChangeShapeType="1"/>
            </p:cNvSpPr>
            <p:nvPr/>
          </p:nvSpPr>
          <p:spPr bwMode="auto">
            <a:xfrm>
              <a:off x="2452810" y="775708"/>
              <a:ext cx="473005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4" name="Arc 1534"/>
            <p:cNvSpPr>
              <a:spLocks/>
            </p:cNvSpPr>
            <p:nvPr/>
          </p:nvSpPr>
          <p:spPr bwMode="auto">
            <a:xfrm>
              <a:off x="3556359" y="4542644"/>
              <a:ext cx="0" cy="46715"/>
            </a:xfrm>
            <a:custGeom>
              <a:avLst/>
              <a:gdLst>
                <a:gd name="T0" fmla="*/ 0 w 914"/>
                <a:gd name="T1" fmla="*/ 2147483646 h 21600"/>
                <a:gd name="T2" fmla="*/ 0 w 914"/>
                <a:gd name="T3" fmla="*/ 2147483646 h 21600"/>
                <a:gd name="T4" fmla="*/ 0 w 91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4" h="21600" fill="none" extrusionOk="0">
                  <a:moveTo>
                    <a:pt x="914" y="21595"/>
                  </a:moveTo>
                  <a:cubicBezTo>
                    <a:pt x="761" y="21598"/>
                    <a:pt x="609" y="21599"/>
                    <a:pt x="457" y="21600"/>
                  </a:cubicBezTo>
                  <a:cubicBezTo>
                    <a:pt x="304" y="21600"/>
                    <a:pt x="152" y="21598"/>
                    <a:pt x="-1" y="21595"/>
                  </a:cubicBezTo>
                </a:path>
                <a:path w="914" h="21600" stroke="0" extrusionOk="0">
                  <a:moveTo>
                    <a:pt x="914" y="21595"/>
                  </a:moveTo>
                  <a:cubicBezTo>
                    <a:pt x="761" y="21598"/>
                    <a:pt x="609" y="21599"/>
                    <a:pt x="457" y="21600"/>
                  </a:cubicBezTo>
                  <a:cubicBezTo>
                    <a:pt x="304" y="21600"/>
                    <a:pt x="152" y="21598"/>
                    <a:pt x="-1" y="21595"/>
                  </a:cubicBezTo>
                  <a:lnTo>
                    <a:pt x="457" y="0"/>
                  </a:lnTo>
                  <a:lnTo>
                    <a:pt x="914" y="21595"/>
                  </a:lnTo>
                  <a:close/>
                </a:path>
              </a:pathLst>
            </a:custGeom>
            <a:noFill/>
            <a:ln w="317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5" name="Arc 1536"/>
            <p:cNvSpPr>
              <a:spLocks/>
            </p:cNvSpPr>
            <p:nvPr/>
          </p:nvSpPr>
          <p:spPr bwMode="auto">
            <a:xfrm>
              <a:off x="4655959" y="3389630"/>
              <a:ext cx="0" cy="44592"/>
            </a:xfrm>
            <a:custGeom>
              <a:avLst/>
              <a:gdLst>
                <a:gd name="T0" fmla="*/ 0 w 1271"/>
                <a:gd name="T1" fmla="*/ 2147483646 h 21600"/>
                <a:gd name="T2" fmla="*/ 0 w 1271"/>
                <a:gd name="T3" fmla="*/ 2147483646 h 21600"/>
                <a:gd name="T4" fmla="*/ 0 w 1271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71" h="21600" fill="none" extrusionOk="0">
                  <a:moveTo>
                    <a:pt x="1271" y="21591"/>
                  </a:moveTo>
                  <a:cubicBezTo>
                    <a:pt x="1063" y="21597"/>
                    <a:pt x="856" y="21599"/>
                    <a:pt x="649" y="21600"/>
                  </a:cubicBezTo>
                  <a:cubicBezTo>
                    <a:pt x="432" y="21600"/>
                    <a:pt x="216" y="21596"/>
                    <a:pt x="-1" y="21590"/>
                  </a:cubicBezTo>
                </a:path>
                <a:path w="1271" h="21600" stroke="0" extrusionOk="0">
                  <a:moveTo>
                    <a:pt x="1271" y="21591"/>
                  </a:moveTo>
                  <a:cubicBezTo>
                    <a:pt x="1063" y="21597"/>
                    <a:pt x="856" y="21599"/>
                    <a:pt x="649" y="21600"/>
                  </a:cubicBezTo>
                  <a:cubicBezTo>
                    <a:pt x="432" y="21600"/>
                    <a:pt x="216" y="21596"/>
                    <a:pt x="-1" y="21590"/>
                  </a:cubicBezTo>
                  <a:lnTo>
                    <a:pt x="649" y="0"/>
                  </a:lnTo>
                  <a:lnTo>
                    <a:pt x="1271" y="21591"/>
                  </a:lnTo>
                  <a:close/>
                </a:path>
              </a:pathLst>
            </a:custGeom>
            <a:noFill/>
            <a:ln w="28575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333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6" name="Arc 1538"/>
            <p:cNvSpPr>
              <a:spLocks/>
            </p:cNvSpPr>
            <p:nvPr/>
          </p:nvSpPr>
          <p:spPr bwMode="auto">
            <a:xfrm>
              <a:off x="5599601" y="2355528"/>
              <a:ext cx="7897" cy="40344"/>
            </a:xfrm>
            <a:custGeom>
              <a:avLst/>
              <a:gdLst>
                <a:gd name="T0" fmla="*/ 2147483646 w 1962"/>
                <a:gd name="T1" fmla="*/ 2147483646 h 21600"/>
                <a:gd name="T2" fmla="*/ 0 w 1962"/>
                <a:gd name="T3" fmla="*/ 2147483646 h 21600"/>
                <a:gd name="T4" fmla="*/ 2147483646 w 1962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62" h="21600" fill="none" extrusionOk="0">
                  <a:moveTo>
                    <a:pt x="1961" y="21577"/>
                  </a:moveTo>
                  <a:cubicBezTo>
                    <a:pt x="1635" y="21592"/>
                    <a:pt x="1308" y="21599"/>
                    <a:pt x="981" y="21600"/>
                  </a:cubicBezTo>
                  <a:cubicBezTo>
                    <a:pt x="653" y="21600"/>
                    <a:pt x="326" y="21592"/>
                    <a:pt x="0" y="21577"/>
                  </a:cubicBezTo>
                </a:path>
                <a:path w="1962" h="21600" stroke="0" extrusionOk="0">
                  <a:moveTo>
                    <a:pt x="1961" y="21577"/>
                  </a:moveTo>
                  <a:cubicBezTo>
                    <a:pt x="1635" y="21592"/>
                    <a:pt x="1308" y="21599"/>
                    <a:pt x="981" y="21600"/>
                  </a:cubicBezTo>
                  <a:cubicBezTo>
                    <a:pt x="653" y="21600"/>
                    <a:pt x="326" y="21592"/>
                    <a:pt x="0" y="21577"/>
                  </a:cubicBezTo>
                  <a:lnTo>
                    <a:pt x="981" y="0"/>
                  </a:lnTo>
                  <a:lnTo>
                    <a:pt x="1961" y="21577"/>
                  </a:lnTo>
                  <a:close/>
                </a:path>
              </a:pathLst>
            </a:custGeom>
            <a:noFill/>
            <a:ln w="317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7" name="Arc 1540"/>
            <p:cNvSpPr>
              <a:spLocks/>
            </p:cNvSpPr>
            <p:nvPr/>
          </p:nvSpPr>
          <p:spPr bwMode="auto">
            <a:xfrm>
              <a:off x="6703150" y="1421226"/>
              <a:ext cx="13818" cy="38221"/>
            </a:xfrm>
            <a:custGeom>
              <a:avLst/>
              <a:gdLst>
                <a:gd name="T0" fmla="*/ 2147483646 w 3835"/>
                <a:gd name="T1" fmla="*/ 2147483646 h 21600"/>
                <a:gd name="T2" fmla="*/ 0 w 3835"/>
                <a:gd name="T3" fmla="*/ 2147483646 h 21600"/>
                <a:gd name="T4" fmla="*/ 2147483646 w 3835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35" h="21600" fill="none" extrusionOk="0">
                  <a:moveTo>
                    <a:pt x="3835" y="21518"/>
                  </a:moveTo>
                  <a:cubicBezTo>
                    <a:pt x="3210" y="21572"/>
                    <a:pt x="2584" y="21599"/>
                    <a:pt x="1958" y="21600"/>
                  </a:cubicBezTo>
                  <a:cubicBezTo>
                    <a:pt x="1304" y="21600"/>
                    <a:pt x="650" y="21570"/>
                    <a:pt x="-1" y="21511"/>
                  </a:cubicBezTo>
                </a:path>
                <a:path w="3835" h="21600" stroke="0" extrusionOk="0">
                  <a:moveTo>
                    <a:pt x="3835" y="21518"/>
                  </a:moveTo>
                  <a:cubicBezTo>
                    <a:pt x="3210" y="21572"/>
                    <a:pt x="2584" y="21599"/>
                    <a:pt x="1958" y="21600"/>
                  </a:cubicBezTo>
                  <a:cubicBezTo>
                    <a:pt x="1304" y="21600"/>
                    <a:pt x="650" y="21570"/>
                    <a:pt x="-1" y="21511"/>
                  </a:cubicBezTo>
                  <a:lnTo>
                    <a:pt x="1958" y="0"/>
                  </a:lnTo>
                  <a:lnTo>
                    <a:pt x="3835" y="21518"/>
                  </a:lnTo>
                  <a:close/>
                </a:path>
              </a:pathLst>
            </a:custGeom>
            <a:noFill/>
            <a:ln w="1270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333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78" name="Group 28"/>
            <p:cNvGrpSpPr>
              <a:grpSpLocks/>
            </p:cNvGrpSpPr>
            <p:nvPr/>
          </p:nvGrpSpPr>
          <p:grpSpPr bwMode="auto">
            <a:xfrm>
              <a:off x="2405433" y="1060247"/>
              <a:ext cx="4777440" cy="4059968"/>
              <a:chOff x="1846" y="1229"/>
              <a:chExt cx="2420" cy="1912"/>
            </a:xfrm>
          </p:grpSpPr>
          <p:sp>
            <p:nvSpPr>
              <p:cNvPr id="35901" name="Arc 1533"/>
              <p:cNvSpPr>
                <a:spLocks/>
              </p:cNvSpPr>
              <p:nvPr/>
            </p:nvSpPr>
            <p:spPr bwMode="auto">
              <a:xfrm>
                <a:off x="1846" y="3059"/>
                <a:ext cx="46" cy="42"/>
              </a:xfrm>
              <a:custGeom>
                <a:avLst/>
                <a:gdLst>
                  <a:gd name="T0" fmla="*/ 0 w 43200"/>
                  <a:gd name="T1" fmla="*/ 0 h 43196"/>
                  <a:gd name="T2" fmla="*/ 0 w 43200"/>
                  <a:gd name="T3" fmla="*/ 0 h 43196"/>
                  <a:gd name="T4" fmla="*/ 0 w 43200"/>
                  <a:gd name="T5" fmla="*/ 0 h 4319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6" fill="none" extrusionOk="0">
                    <a:moveTo>
                      <a:pt x="21187" y="43196"/>
                    </a:moveTo>
                    <a:cubicBezTo>
                      <a:pt x="9421" y="42971"/>
                      <a:pt x="0" y="33368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68"/>
                      <a:pt x="33778" y="42971"/>
                      <a:pt x="22012" y="43196"/>
                    </a:cubicBezTo>
                  </a:path>
                  <a:path w="43200" h="43196" stroke="0" extrusionOk="0">
                    <a:moveTo>
                      <a:pt x="21187" y="43196"/>
                    </a:moveTo>
                    <a:cubicBezTo>
                      <a:pt x="9421" y="42971"/>
                      <a:pt x="0" y="33368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68"/>
                      <a:pt x="33778" y="42971"/>
                      <a:pt x="22012" y="43196"/>
                    </a:cubicBezTo>
                    <a:lnTo>
                      <a:pt x="21600" y="21600"/>
                    </a:lnTo>
                    <a:lnTo>
                      <a:pt x="21187" y="43196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2" name="Arc 1535"/>
              <p:cNvSpPr>
                <a:spLocks/>
              </p:cNvSpPr>
              <p:nvPr/>
            </p:nvSpPr>
            <p:spPr bwMode="auto">
              <a:xfrm>
                <a:off x="2405" y="2849"/>
                <a:ext cx="50" cy="42"/>
              </a:xfrm>
              <a:custGeom>
                <a:avLst/>
                <a:gdLst>
                  <a:gd name="T0" fmla="*/ 0 w 43200"/>
                  <a:gd name="T1" fmla="*/ 0 h 43195"/>
                  <a:gd name="T2" fmla="*/ 0 w 43200"/>
                  <a:gd name="T3" fmla="*/ 0 h 43195"/>
                  <a:gd name="T4" fmla="*/ 0 w 43200"/>
                  <a:gd name="T5" fmla="*/ 0 h 4319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5" fill="none" extrusionOk="0">
                    <a:moveTo>
                      <a:pt x="21142" y="43195"/>
                    </a:moveTo>
                    <a:cubicBezTo>
                      <a:pt x="9394" y="42946"/>
                      <a:pt x="0" y="3335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51"/>
                      <a:pt x="33805" y="42946"/>
                      <a:pt x="22057" y="43195"/>
                    </a:cubicBezTo>
                  </a:path>
                  <a:path w="43200" h="43195" stroke="0" extrusionOk="0">
                    <a:moveTo>
                      <a:pt x="21142" y="43195"/>
                    </a:moveTo>
                    <a:cubicBezTo>
                      <a:pt x="9394" y="42946"/>
                      <a:pt x="0" y="3335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51"/>
                      <a:pt x="33805" y="42946"/>
                      <a:pt x="22057" y="43195"/>
                    </a:cubicBezTo>
                    <a:lnTo>
                      <a:pt x="21600" y="21600"/>
                    </a:lnTo>
                    <a:lnTo>
                      <a:pt x="21142" y="43195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3" name="Arc 1537"/>
              <p:cNvSpPr>
                <a:spLocks/>
              </p:cNvSpPr>
              <p:nvPr/>
            </p:nvSpPr>
            <p:spPr bwMode="auto">
              <a:xfrm>
                <a:off x="2960" y="2307"/>
                <a:ext cx="50" cy="40"/>
              </a:xfrm>
              <a:custGeom>
                <a:avLst/>
                <a:gdLst>
                  <a:gd name="T0" fmla="*/ 0 w 43200"/>
                  <a:gd name="T1" fmla="*/ 0 h 43191"/>
                  <a:gd name="T2" fmla="*/ 0 w 43200"/>
                  <a:gd name="T3" fmla="*/ 0 h 43191"/>
                  <a:gd name="T4" fmla="*/ 0 w 43200"/>
                  <a:gd name="T5" fmla="*/ 0 h 4319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1" fill="none" extrusionOk="0">
                    <a:moveTo>
                      <a:pt x="20950" y="43190"/>
                    </a:moveTo>
                    <a:cubicBezTo>
                      <a:pt x="9279" y="42839"/>
                      <a:pt x="0" y="3327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287"/>
                      <a:pt x="33904" y="42854"/>
                      <a:pt x="22222" y="43191"/>
                    </a:cubicBezTo>
                  </a:path>
                  <a:path w="43200" h="43191" stroke="0" extrusionOk="0">
                    <a:moveTo>
                      <a:pt x="20950" y="43190"/>
                    </a:moveTo>
                    <a:cubicBezTo>
                      <a:pt x="9279" y="42839"/>
                      <a:pt x="0" y="3327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287"/>
                      <a:pt x="33904" y="42854"/>
                      <a:pt x="22222" y="43191"/>
                    </a:cubicBezTo>
                    <a:lnTo>
                      <a:pt x="21600" y="21600"/>
                    </a:lnTo>
                    <a:lnTo>
                      <a:pt x="20950" y="43190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4" name="Arc 1539"/>
              <p:cNvSpPr>
                <a:spLocks/>
              </p:cNvSpPr>
              <p:nvPr/>
            </p:nvSpPr>
            <p:spPr bwMode="auto">
              <a:xfrm>
                <a:off x="3442" y="1820"/>
                <a:ext cx="47" cy="38"/>
              </a:xfrm>
              <a:custGeom>
                <a:avLst/>
                <a:gdLst>
                  <a:gd name="T0" fmla="*/ 0 w 43200"/>
                  <a:gd name="T1" fmla="*/ 0 h 43178"/>
                  <a:gd name="T2" fmla="*/ 0 w 43200"/>
                  <a:gd name="T3" fmla="*/ 0 h 43178"/>
                  <a:gd name="T4" fmla="*/ 0 w 43200"/>
                  <a:gd name="T5" fmla="*/ 0 h 4317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78" fill="none" extrusionOk="0">
                    <a:moveTo>
                      <a:pt x="20619" y="43177"/>
                    </a:moveTo>
                    <a:cubicBezTo>
                      <a:pt x="9083" y="42653"/>
                      <a:pt x="0" y="33147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147"/>
                      <a:pt x="34116" y="42653"/>
                      <a:pt x="22580" y="43177"/>
                    </a:cubicBezTo>
                  </a:path>
                  <a:path w="43200" h="43178" stroke="0" extrusionOk="0">
                    <a:moveTo>
                      <a:pt x="20619" y="43177"/>
                    </a:moveTo>
                    <a:cubicBezTo>
                      <a:pt x="9083" y="42653"/>
                      <a:pt x="0" y="33147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147"/>
                      <a:pt x="34116" y="42653"/>
                      <a:pt x="22580" y="43177"/>
                    </a:cubicBezTo>
                    <a:lnTo>
                      <a:pt x="21600" y="21600"/>
                    </a:lnTo>
                    <a:lnTo>
                      <a:pt x="20619" y="43177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5" name="Arc 1541"/>
              <p:cNvSpPr>
                <a:spLocks/>
              </p:cNvSpPr>
              <p:nvPr/>
            </p:nvSpPr>
            <p:spPr bwMode="auto">
              <a:xfrm>
                <a:off x="4001" y="1379"/>
                <a:ext cx="50" cy="38"/>
              </a:xfrm>
              <a:custGeom>
                <a:avLst/>
                <a:gdLst>
                  <a:gd name="T0" fmla="*/ 0 w 43200"/>
                  <a:gd name="T1" fmla="*/ 0 h 43118"/>
                  <a:gd name="T2" fmla="*/ 0 w 43200"/>
                  <a:gd name="T3" fmla="*/ 0 h 43118"/>
                  <a:gd name="T4" fmla="*/ 0 w 43200"/>
                  <a:gd name="T5" fmla="*/ 0 h 431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18" fill="none" extrusionOk="0">
                    <a:moveTo>
                      <a:pt x="19641" y="43111"/>
                    </a:moveTo>
                    <a:cubicBezTo>
                      <a:pt x="8517" y="42098"/>
                      <a:pt x="0" y="3277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801"/>
                      <a:pt x="34636" y="42144"/>
                      <a:pt x="23477" y="43118"/>
                    </a:cubicBezTo>
                  </a:path>
                  <a:path w="43200" h="43118" stroke="0" extrusionOk="0">
                    <a:moveTo>
                      <a:pt x="19641" y="43111"/>
                    </a:moveTo>
                    <a:cubicBezTo>
                      <a:pt x="8517" y="42098"/>
                      <a:pt x="0" y="3277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801"/>
                      <a:pt x="34636" y="42144"/>
                      <a:pt x="23477" y="43118"/>
                    </a:cubicBezTo>
                    <a:lnTo>
                      <a:pt x="21600" y="21600"/>
                    </a:lnTo>
                    <a:lnTo>
                      <a:pt x="19641" y="43111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6" name="Line 1542"/>
              <p:cNvSpPr>
                <a:spLocks noChangeShapeType="1"/>
              </p:cNvSpPr>
              <p:nvPr/>
            </p:nvSpPr>
            <p:spPr bwMode="auto">
              <a:xfrm flipV="1">
                <a:off x="1932" y="1229"/>
                <a:ext cx="2334" cy="1912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79" name="Group 29"/>
            <p:cNvGrpSpPr>
              <a:grpSpLocks/>
            </p:cNvGrpSpPr>
            <p:nvPr/>
          </p:nvGrpSpPr>
          <p:grpSpPr bwMode="auto">
            <a:xfrm>
              <a:off x="2405433" y="775728"/>
              <a:ext cx="4696500" cy="2887868"/>
              <a:chOff x="1846" y="1095"/>
              <a:chExt cx="2379" cy="1360"/>
            </a:xfrm>
          </p:grpSpPr>
          <p:sp>
            <p:nvSpPr>
              <p:cNvPr id="35890" name="Line 1543"/>
              <p:cNvSpPr>
                <a:spLocks noChangeShapeType="1"/>
              </p:cNvSpPr>
              <p:nvPr/>
            </p:nvSpPr>
            <p:spPr bwMode="auto">
              <a:xfrm>
                <a:off x="1846" y="2416"/>
                <a:ext cx="46" cy="39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1" name="Line 1544"/>
              <p:cNvSpPr>
                <a:spLocks noChangeShapeType="1"/>
              </p:cNvSpPr>
              <p:nvPr/>
            </p:nvSpPr>
            <p:spPr bwMode="auto">
              <a:xfrm flipH="1">
                <a:off x="1846" y="2416"/>
                <a:ext cx="46" cy="39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2" name="Line 1545"/>
              <p:cNvSpPr>
                <a:spLocks noChangeShapeType="1"/>
              </p:cNvSpPr>
              <p:nvPr/>
            </p:nvSpPr>
            <p:spPr bwMode="auto">
              <a:xfrm>
                <a:off x="2405" y="2007"/>
                <a:ext cx="50" cy="4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3" name="Line 1546"/>
              <p:cNvSpPr>
                <a:spLocks noChangeShapeType="1"/>
              </p:cNvSpPr>
              <p:nvPr/>
            </p:nvSpPr>
            <p:spPr bwMode="auto">
              <a:xfrm flipH="1">
                <a:off x="2405" y="2007"/>
                <a:ext cx="50" cy="4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4" name="Line 1547"/>
              <p:cNvSpPr>
                <a:spLocks noChangeShapeType="1"/>
              </p:cNvSpPr>
              <p:nvPr/>
            </p:nvSpPr>
            <p:spPr bwMode="auto">
              <a:xfrm>
                <a:off x="2960" y="1672"/>
                <a:ext cx="50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5" name="Line 1548"/>
              <p:cNvSpPr>
                <a:spLocks noChangeShapeType="1"/>
              </p:cNvSpPr>
              <p:nvPr/>
            </p:nvSpPr>
            <p:spPr bwMode="auto">
              <a:xfrm flipH="1">
                <a:off x="2960" y="1672"/>
                <a:ext cx="50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6" name="Line 1549"/>
              <p:cNvSpPr>
                <a:spLocks noChangeShapeType="1"/>
              </p:cNvSpPr>
              <p:nvPr/>
            </p:nvSpPr>
            <p:spPr bwMode="auto">
              <a:xfrm>
                <a:off x="3442" y="1452"/>
                <a:ext cx="47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7" name="Line 1550"/>
              <p:cNvSpPr>
                <a:spLocks noChangeShapeType="1"/>
              </p:cNvSpPr>
              <p:nvPr/>
            </p:nvSpPr>
            <p:spPr bwMode="auto">
              <a:xfrm flipH="1">
                <a:off x="3442" y="1452"/>
                <a:ext cx="47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8" name="Line 1551"/>
              <p:cNvSpPr>
                <a:spLocks noChangeShapeType="1"/>
              </p:cNvSpPr>
              <p:nvPr/>
            </p:nvSpPr>
            <p:spPr bwMode="auto">
              <a:xfrm>
                <a:off x="4001" y="1252"/>
                <a:ext cx="50" cy="43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9" name="Line 1552"/>
              <p:cNvSpPr>
                <a:spLocks noChangeShapeType="1"/>
              </p:cNvSpPr>
              <p:nvPr/>
            </p:nvSpPr>
            <p:spPr bwMode="auto">
              <a:xfrm flipH="1">
                <a:off x="4001" y="1252"/>
                <a:ext cx="50" cy="43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0" name="Line 1553"/>
              <p:cNvSpPr>
                <a:spLocks noChangeShapeType="1"/>
              </p:cNvSpPr>
              <p:nvPr/>
            </p:nvSpPr>
            <p:spPr bwMode="auto">
              <a:xfrm flipV="1">
                <a:off x="1870" y="1095"/>
                <a:ext cx="2355" cy="127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80" name="Rectangle 31"/>
            <p:cNvSpPr>
              <a:spLocks noChangeArrowheads="1"/>
            </p:cNvSpPr>
            <p:nvPr/>
          </p:nvSpPr>
          <p:spPr bwMode="auto">
            <a:xfrm>
              <a:off x="4200833" y="5332554"/>
              <a:ext cx="1766243" cy="586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b="1">
                  <a:solidFill>
                    <a:srgbClr val="000000"/>
                  </a:solidFill>
                  <a:cs typeface="Arial" panose="020B0604020202020204" pitchFamily="34" charset="0"/>
                </a:rPr>
                <a:t>Log(Area)</a:t>
              </a:r>
              <a:endParaRPr lang="en-US" altLang="en-US" sz="2800" b="1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1" name="Rectangle 32"/>
            <p:cNvSpPr>
              <a:spLocks noChangeArrowheads="1"/>
            </p:cNvSpPr>
            <p:nvPr/>
          </p:nvSpPr>
          <p:spPr bwMode="auto">
            <a:xfrm rot="16200000">
              <a:off x="-522884" y="3148356"/>
              <a:ext cx="4379969" cy="528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b="1">
                  <a:solidFill>
                    <a:srgbClr val="000000"/>
                  </a:solidFill>
                  <a:cs typeface="Arial" panose="020B0604020202020204" pitchFamily="34" charset="0"/>
                </a:rPr>
                <a:t>Log(Species Richness)</a:t>
              </a:r>
              <a:endParaRPr lang="en-US" altLang="en-US" sz="2800" b="1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35882" name="Group 33"/>
            <p:cNvGrpSpPr>
              <a:grpSpLocks/>
            </p:cNvGrpSpPr>
            <p:nvPr/>
          </p:nvGrpSpPr>
          <p:grpSpPr bwMode="auto">
            <a:xfrm>
              <a:off x="5897698" y="4292081"/>
              <a:ext cx="134242" cy="127405"/>
              <a:chOff x="1918" y="2531"/>
              <a:chExt cx="21" cy="21"/>
            </a:xfrm>
          </p:grpSpPr>
          <p:sp>
            <p:nvSpPr>
              <p:cNvPr id="35888" name="Line 1558"/>
              <p:cNvSpPr>
                <a:spLocks noChangeShapeType="1"/>
              </p:cNvSpPr>
              <p:nvPr/>
            </p:nvSpPr>
            <p:spPr bwMode="auto">
              <a:xfrm>
                <a:off x="1918" y="2531"/>
                <a:ext cx="21" cy="2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9" name="Line 1559"/>
              <p:cNvSpPr>
                <a:spLocks noChangeShapeType="1"/>
              </p:cNvSpPr>
              <p:nvPr/>
            </p:nvSpPr>
            <p:spPr bwMode="auto">
              <a:xfrm flipH="1">
                <a:off x="1918" y="2531"/>
                <a:ext cx="21" cy="2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83" name="Rectangle 34"/>
            <p:cNvSpPr>
              <a:spLocks noChangeArrowheads="1"/>
            </p:cNvSpPr>
            <p:nvPr/>
          </p:nvSpPr>
          <p:spPr bwMode="auto">
            <a:xfrm>
              <a:off x="6108931" y="4232626"/>
              <a:ext cx="821709" cy="251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cs typeface="Arial" panose="020B0604020202020204" pitchFamily="34" charset="0"/>
                </a:rPr>
                <a:t>Uninvaded</a:t>
              </a:r>
              <a:endParaRPr lang="en-US" altLang="en-US" sz="12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4" name="Arc 1561"/>
            <p:cNvSpPr>
              <a:spLocks/>
            </p:cNvSpPr>
            <p:nvPr/>
          </p:nvSpPr>
          <p:spPr bwMode="auto">
            <a:xfrm>
              <a:off x="5891775" y="4680665"/>
              <a:ext cx="3948" cy="36099"/>
            </a:xfrm>
            <a:custGeom>
              <a:avLst/>
              <a:gdLst>
                <a:gd name="T0" fmla="*/ 2147483646 w 1196"/>
                <a:gd name="T1" fmla="*/ 2147483646 h 21600"/>
                <a:gd name="T2" fmla="*/ 0 w 1196"/>
                <a:gd name="T3" fmla="*/ 2147483646 h 21600"/>
                <a:gd name="T4" fmla="*/ 2147483646 w 119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96" h="21600" fill="none" extrusionOk="0">
                  <a:moveTo>
                    <a:pt x="1195" y="21591"/>
                  </a:moveTo>
                  <a:cubicBezTo>
                    <a:pt x="996" y="21597"/>
                    <a:pt x="797" y="21599"/>
                    <a:pt x="598" y="21600"/>
                  </a:cubicBezTo>
                  <a:cubicBezTo>
                    <a:pt x="398" y="21600"/>
                    <a:pt x="199" y="21597"/>
                    <a:pt x="0" y="21591"/>
                  </a:cubicBezTo>
                </a:path>
                <a:path w="1196" h="21600" stroke="0" extrusionOk="0">
                  <a:moveTo>
                    <a:pt x="1195" y="21591"/>
                  </a:moveTo>
                  <a:cubicBezTo>
                    <a:pt x="996" y="21597"/>
                    <a:pt x="797" y="21599"/>
                    <a:pt x="598" y="21600"/>
                  </a:cubicBezTo>
                  <a:cubicBezTo>
                    <a:pt x="398" y="21600"/>
                    <a:pt x="199" y="21597"/>
                    <a:pt x="0" y="21591"/>
                  </a:cubicBezTo>
                  <a:lnTo>
                    <a:pt x="598" y="0"/>
                  </a:lnTo>
                  <a:lnTo>
                    <a:pt x="1195" y="21591"/>
                  </a:lnTo>
                  <a:close/>
                </a:path>
              </a:pathLst>
            </a:custGeom>
            <a:noFill/>
            <a:ln w="952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5" name="Arc 1562"/>
            <p:cNvSpPr>
              <a:spLocks/>
            </p:cNvSpPr>
            <p:nvPr/>
          </p:nvSpPr>
          <p:spPr bwMode="auto">
            <a:xfrm>
              <a:off x="5897698" y="4659431"/>
              <a:ext cx="134242" cy="125282"/>
            </a:xfrm>
            <a:custGeom>
              <a:avLst/>
              <a:gdLst>
                <a:gd name="T0" fmla="*/ 2147483646 w 43200"/>
                <a:gd name="T1" fmla="*/ 2147483646 h 43192"/>
                <a:gd name="T2" fmla="*/ 2147483646 w 43200"/>
                <a:gd name="T3" fmla="*/ 2147483646 h 43192"/>
                <a:gd name="T4" fmla="*/ 2147483646 w 43200"/>
                <a:gd name="T5" fmla="*/ 2147483646 h 43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192" fill="none" extrusionOk="0">
                  <a:moveTo>
                    <a:pt x="21002" y="43191"/>
                  </a:moveTo>
                  <a:cubicBezTo>
                    <a:pt x="9310" y="42867"/>
                    <a:pt x="0" y="3329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296"/>
                    <a:pt x="33889" y="42867"/>
                    <a:pt x="22197" y="43191"/>
                  </a:cubicBezTo>
                </a:path>
                <a:path w="43200" h="43192" stroke="0" extrusionOk="0">
                  <a:moveTo>
                    <a:pt x="21002" y="43191"/>
                  </a:moveTo>
                  <a:cubicBezTo>
                    <a:pt x="9310" y="42867"/>
                    <a:pt x="0" y="3329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296"/>
                    <a:pt x="33889" y="42867"/>
                    <a:pt x="22197" y="43191"/>
                  </a:cubicBezTo>
                  <a:lnTo>
                    <a:pt x="21600" y="21600"/>
                  </a:lnTo>
                  <a:lnTo>
                    <a:pt x="21002" y="43191"/>
                  </a:lnTo>
                  <a:close/>
                </a:path>
              </a:pathLst>
            </a:custGeom>
            <a:noFill/>
            <a:ln w="28575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6" name="Rectangle 37"/>
            <p:cNvSpPr>
              <a:spLocks noChangeArrowheads="1"/>
            </p:cNvSpPr>
            <p:nvPr/>
          </p:nvSpPr>
          <p:spPr bwMode="auto">
            <a:xfrm>
              <a:off x="6108931" y="4597853"/>
              <a:ext cx="605470" cy="251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cs typeface="Arial" panose="020B0604020202020204" pitchFamily="34" charset="0"/>
                </a:rPr>
                <a:t>Invaded</a:t>
              </a:r>
              <a:endParaRPr lang="en-US" altLang="en-US" sz="12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7" name="Text Box 1564"/>
            <p:cNvSpPr txBox="1">
              <a:spLocks noChangeArrowheads="1"/>
            </p:cNvSpPr>
            <p:nvPr/>
          </p:nvSpPr>
          <p:spPr bwMode="auto">
            <a:xfrm>
              <a:off x="2385689" y="737487"/>
              <a:ext cx="2282114" cy="628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 algn="ctr">
                  <a:solidFill>
                    <a:srgbClr val="1C1C1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R</a:t>
              </a:r>
              <a:r>
                <a:rPr lang="en-US" altLang="en-US" sz="1200" baseline="30000">
                  <a:solidFill>
                    <a:srgbClr val="333333"/>
                  </a:solidFill>
                  <a:cs typeface="Arial" panose="020B0604020202020204" pitchFamily="34" charset="0"/>
                </a:rPr>
                <a:t>2</a:t>
              </a: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=0.995, P&lt;0.001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R</a:t>
              </a:r>
              <a:r>
                <a:rPr lang="en-US" altLang="en-US" sz="1200" baseline="30000">
                  <a:solidFill>
                    <a:srgbClr val="333333"/>
                  </a:solidFill>
                  <a:cs typeface="Arial" panose="020B0604020202020204" pitchFamily="34" charset="0"/>
                </a:rPr>
                <a:t>2</a:t>
              </a: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=0.978, P=0.001</a:t>
              </a:r>
            </a:p>
          </p:txBody>
        </p:sp>
      </p:grpSp>
      <p:pic>
        <p:nvPicPr>
          <p:cNvPr id="69" name="Picture 8" descr="IMG_107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4614863"/>
            <a:ext cx="1563688" cy="1524000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" descr="IMG_4145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014" y="4781551"/>
            <a:ext cx="1925637" cy="1357313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49" name="Group 69"/>
          <p:cNvGrpSpPr>
            <a:grpSpLocks/>
          </p:cNvGrpSpPr>
          <p:nvPr/>
        </p:nvGrpSpPr>
        <p:grpSpPr bwMode="auto">
          <a:xfrm>
            <a:off x="3970338" y="5403850"/>
            <a:ext cx="4449762" cy="1328738"/>
            <a:chOff x="4314825" y="4986020"/>
            <a:chExt cx="4829175" cy="1719262"/>
          </a:xfrm>
        </p:grpSpPr>
        <p:pic>
          <p:nvPicPr>
            <p:cNvPr id="35852" name="Picture 2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4825" y="4986020"/>
              <a:ext cx="4829175" cy="1390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853" name="Picture 3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5152" y="6486207"/>
              <a:ext cx="3533775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850" name="TextBox 1"/>
          <p:cNvSpPr txBox="1">
            <a:spLocks noChangeArrowheads="1"/>
          </p:cNvSpPr>
          <p:nvPr/>
        </p:nvSpPr>
        <p:spPr bwMode="auto">
          <a:xfrm>
            <a:off x="3511551" y="93664"/>
            <a:ext cx="5313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Scale-dependence of invasive species impacts</a:t>
            </a:r>
          </a:p>
        </p:txBody>
      </p:sp>
    </p:spTree>
    <p:extLst>
      <p:ext uri="{BB962C8B-B14F-4D97-AF65-F5344CB8AC3E}">
        <p14:creationId xmlns:p14="http://schemas.microsoft.com/office/powerpoint/2010/main" val="116487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1"/>
          <p:cNvSpPr txBox="1">
            <a:spLocks noChangeArrowheads="1"/>
          </p:cNvSpPr>
          <p:nvPr/>
        </p:nvSpPr>
        <p:spPr bwMode="auto">
          <a:xfrm>
            <a:off x="2066781" y="66130"/>
            <a:ext cx="824706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What if drivers are not neutral?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b="1" dirty="0">
                <a:solidFill>
                  <a:schemeClr val="accent1"/>
                </a:solidFill>
                <a:latin typeface="Arial" panose="020B0604020202020204" pitchFamily="34" charset="0"/>
              </a:rPr>
              <a:t>-More (or less) than ‘more individuals’</a:t>
            </a:r>
          </a:p>
        </p:txBody>
      </p:sp>
      <p:sp>
        <p:nvSpPr>
          <p:cNvPr id="45059" name="TextBox 2"/>
          <p:cNvSpPr txBox="1">
            <a:spLocks noChangeArrowheads="1"/>
          </p:cNvSpPr>
          <p:nvPr/>
        </p:nvSpPr>
        <p:spPr bwMode="auto">
          <a:xfrm>
            <a:off x="2181225" y="1243014"/>
            <a:ext cx="2095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Some Examples…</a:t>
            </a:r>
          </a:p>
        </p:txBody>
      </p:sp>
      <p:pic>
        <p:nvPicPr>
          <p:cNvPr id="45060" name="Picture 5" descr="http://images.iop.org/objects/erw/news/3/4/1/ERWyes_04_08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6" y="4422775"/>
            <a:ext cx="2263775" cy="221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7" descr="A control plot that received no added nitrogen. It contains a wide variety of native prairie perennials including &lt;i&gt;Liastris aspera&lt;/i&gt;, &lt;i&gt;Schizachyrium scoparium&lt;/i&gt;, &lt;i&gt;Solidago nemoralis&lt;/i&gt;, and &lt;i&gt;Andropogon gerardi&lt;/i&gt;. Credit: C Clark.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1776414"/>
            <a:ext cx="22764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625725" y="3519488"/>
            <a:ext cx="0" cy="1390650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063" name="TextBox 6"/>
          <p:cNvSpPr txBox="1">
            <a:spLocks noChangeArrowheads="1"/>
          </p:cNvSpPr>
          <p:nvPr/>
        </p:nvSpPr>
        <p:spPr bwMode="auto">
          <a:xfrm>
            <a:off x="2103438" y="4052889"/>
            <a:ext cx="1376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N Fertilizer</a:t>
            </a:r>
          </a:p>
        </p:txBody>
      </p:sp>
      <p:pic>
        <p:nvPicPr>
          <p:cNvPr id="45064" name="Picture 9" descr="http://t1.gstatic.com/images?q=tbn:ANd9GcSCsLc4RA9amz-bmMLOMBqI2MCbYRLcYIlhP4KcFibFwS7Jt7BcN-coaTC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190" y="1143349"/>
            <a:ext cx="4233863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6489701" y="2319338"/>
            <a:ext cx="1482725" cy="576262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066" name="TextBox 15"/>
          <p:cNvSpPr txBox="1">
            <a:spLocks noChangeArrowheads="1"/>
          </p:cNvSpPr>
          <p:nvPr/>
        </p:nvSpPr>
        <p:spPr bwMode="auto">
          <a:xfrm>
            <a:off x="6548438" y="3066430"/>
            <a:ext cx="194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FFC000"/>
                </a:solidFill>
                <a:latin typeface="Arial" panose="020B0604020202020204" pitchFamily="34" charset="0"/>
              </a:rPr>
              <a:t>Goat </a:t>
            </a:r>
            <a:r>
              <a:rPr lang="en-US" altLang="en-US" sz="1800" b="1" dirty="0" err="1">
                <a:solidFill>
                  <a:srgbClr val="FFC000"/>
                </a:solidFill>
                <a:latin typeface="Arial" panose="020B0604020202020204" pitchFamily="34" charset="0"/>
              </a:rPr>
              <a:t>Exclosure</a:t>
            </a:r>
            <a:endParaRPr lang="en-US" altLang="en-US" sz="1800" b="1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45067" name="Picture 13" descr="Carbon dioxide ven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1" y="3816351"/>
            <a:ext cx="3756025" cy="281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8" name="TextBox 24"/>
          <p:cNvSpPr txBox="1">
            <a:spLocks noChangeArrowheads="1"/>
          </p:cNvSpPr>
          <p:nvPr/>
        </p:nvSpPr>
        <p:spPr bwMode="auto">
          <a:xfrm>
            <a:off x="6548438" y="4054475"/>
            <a:ext cx="31686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C000"/>
                </a:solidFill>
                <a:latin typeface="Arial" panose="020B0604020202020204" pitchFamily="34" charset="0"/>
              </a:rPr>
              <a:t>Increased CO</a:t>
            </a:r>
            <a:r>
              <a:rPr lang="en-US" altLang="en-US" sz="1800" b="1" baseline="-25000">
                <a:solidFill>
                  <a:srgbClr val="FFC0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1800" b="1">
                <a:solidFill>
                  <a:srgbClr val="FFC000"/>
                </a:solidFill>
                <a:latin typeface="Arial" panose="020B0604020202020204" pitchFamily="34" charset="0"/>
              </a:rPr>
              <a:t>/acidification</a:t>
            </a:r>
          </a:p>
        </p:txBody>
      </p:sp>
    </p:spTree>
    <p:extLst>
      <p:ext uri="{BB962C8B-B14F-4D97-AF65-F5344CB8AC3E}">
        <p14:creationId xmlns:p14="http://schemas.microsoft.com/office/powerpoint/2010/main" val="316416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6321426" y="552451"/>
            <a:ext cx="2125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More Even Community</a:t>
            </a:r>
          </a:p>
        </p:txBody>
      </p:sp>
      <p:sp>
        <p:nvSpPr>
          <p:cNvPr id="186" name="TextBox 1"/>
          <p:cNvSpPr txBox="1">
            <a:spLocks noChangeArrowheads="1"/>
          </p:cNvSpPr>
          <p:nvPr/>
        </p:nvSpPr>
        <p:spPr bwMode="auto">
          <a:xfrm>
            <a:off x="8647114" y="1096964"/>
            <a:ext cx="2105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FF0000"/>
                </a:solidFill>
                <a:latin typeface="Arial" panose="020B0604020202020204" pitchFamily="34" charset="0"/>
              </a:rPr>
              <a:t>Less Even Community</a:t>
            </a:r>
          </a:p>
        </p:txBody>
      </p:sp>
      <p:sp>
        <p:nvSpPr>
          <p:cNvPr id="50180" name="Rectangle 2"/>
          <p:cNvSpPr txBox="1">
            <a:spLocks noChangeArrowheads="1"/>
          </p:cNvSpPr>
          <p:nvPr/>
        </p:nvSpPr>
        <p:spPr bwMode="auto">
          <a:xfrm>
            <a:off x="1577976" y="15875"/>
            <a:ext cx="925671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700" b="1">
                <a:solidFill>
                  <a:schemeClr val="tx2"/>
                </a:solidFill>
              </a:rPr>
              <a:t>Habitat Loss Often Disproportionately Reduces Rare Species</a:t>
            </a:r>
          </a:p>
        </p:txBody>
      </p:sp>
      <p:sp>
        <p:nvSpPr>
          <p:cNvPr id="3" name="Oval 34"/>
          <p:cNvSpPr>
            <a:spLocks noChangeArrowheads="1"/>
          </p:cNvSpPr>
          <p:nvPr/>
        </p:nvSpPr>
        <p:spPr bwMode="auto">
          <a:xfrm>
            <a:off x="2484439" y="41624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" name="Oval 42"/>
          <p:cNvSpPr>
            <a:spLocks noChangeArrowheads="1"/>
          </p:cNvSpPr>
          <p:nvPr/>
        </p:nvSpPr>
        <p:spPr bwMode="auto">
          <a:xfrm>
            <a:off x="2484439" y="36036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" name="Oval 43"/>
          <p:cNvSpPr>
            <a:spLocks noChangeArrowheads="1"/>
          </p:cNvSpPr>
          <p:nvPr/>
        </p:nvSpPr>
        <p:spPr bwMode="auto">
          <a:xfrm>
            <a:off x="2484439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" name="Oval 65"/>
          <p:cNvSpPr>
            <a:spLocks noChangeArrowheads="1"/>
          </p:cNvSpPr>
          <p:nvPr/>
        </p:nvSpPr>
        <p:spPr bwMode="auto">
          <a:xfrm>
            <a:off x="2484439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" name="Oval 78"/>
          <p:cNvSpPr>
            <a:spLocks noChangeArrowheads="1"/>
          </p:cNvSpPr>
          <p:nvPr/>
        </p:nvSpPr>
        <p:spPr bwMode="auto">
          <a:xfrm>
            <a:off x="2484439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186" name="Oval 140"/>
          <p:cNvSpPr>
            <a:spLocks noChangeArrowheads="1"/>
          </p:cNvSpPr>
          <p:nvPr/>
        </p:nvSpPr>
        <p:spPr bwMode="auto">
          <a:xfrm>
            <a:off x="2484439" y="2762251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87" name="Oval 149"/>
          <p:cNvSpPr>
            <a:spLocks noChangeArrowheads="1"/>
          </p:cNvSpPr>
          <p:nvPr/>
        </p:nvSpPr>
        <p:spPr bwMode="auto">
          <a:xfrm>
            <a:off x="2482850" y="2481264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88" name="Oval 158"/>
          <p:cNvSpPr>
            <a:spLocks noChangeArrowheads="1"/>
          </p:cNvSpPr>
          <p:nvPr/>
        </p:nvSpPr>
        <p:spPr bwMode="auto">
          <a:xfrm>
            <a:off x="2482851" y="1922464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89" name="Oval 159"/>
          <p:cNvSpPr>
            <a:spLocks noChangeArrowheads="1"/>
          </p:cNvSpPr>
          <p:nvPr/>
        </p:nvSpPr>
        <p:spPr bwMode="auto">
          <a:xfrm>
            <a:off x="2484439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90" name="Oval 160"/>
          <p:cNvSpPr>
            <a:spLocks noChangeArrowheads="1"/>
          </p:cNvSpPr>
          <p:nvPr/>
        </p:nvSpPr>
        <p:spPr bwMode="auto">
          <a:xfrm>
            <a:off x="2484439" y="4722814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91" name="Oval 184"/>
          <p:cNvSpPr>
            <a:spLocks noChangeArrowheads="1"/>
          </p:cNvSpPr>
          <p:nvPr/>
        </p:nvSpPr>
        <p:spPr bwMode="auto">
          <a:xfrm>
            <a:off x="2484439" y="500221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92" name="Oval 188"/>
          <p:cNvSpPr>
            <a:spLocks noChangeArrowheads="1"/>
          </p:cNvSpPr>
          <p:nvPr/>
        </p:nvSpPr>
        <p:spPr bwMode="auto">
          <a:xfrm>
            <a:off x="2484439" y="3041651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5502275" y="50022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7" name="Oval 11"/>
          <p:cNvSpPr>
            <a:spLocks noChangeArrowheads="1"/>
          </p:cNvSpPr>
          <p:nvPr/>
        </p:nvSpPr>
        <p:spPr bwMode="auto">
          <a:xfrm>
            <a:off x="5502275" y="36036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8" name="Oval 23"/>
          <p:cNvSpPr>
            <a:spLocks noChangeArrowheads="1"/>
          </p:cNvSpPr>
          <p:nvPr/>
        </p:nvSpPr>
        <p:spPr bwMode="auto">
          <a:xfrm>
            <a:off x="5502275" y="41624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9" name="Oval 29"/>
          <p:cNvSpPr>
            <a:spLocks noChangeArrowheads="1"/>
          </p:cNvSpPr>
          <p:nvPr/>
        </p:nvSpPr>
        <p:spPr bwMode="auto">
          <a:xfrm>
            <a:off x="5502275" y="30416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1" name="Oval 76"/>
          <p:cNvSpPr>
            <a:spLocks noChangeArrowheads="1"/>
          </p:cNvSpPr>
          <p:nvPr/>
        </p:nvSpPr>
        <p:spPr bwMode="auto">
          <a:xfrm>
            <a:off x="5502275" y="528320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198" name="Oval 121"/>
          <p:cNvSpPr>
            <a:spLocks noChangeArrowheads="1"/>
          </p:cNvSpPr>
          <p:nvPr/>
        </p:nvSpPr>
        <p:spPr bwMode="auto">
          <a:xfrm>
            <a:off x="5502275" y="3883026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99" name="Oval 157"/>
          <p:cNvSpPr>
            <a:spLocks noChangeArrowheads="1"/>
          </p:cNvSpPr>
          <p:nvPr/>
        </p:nvSpPr>
        <p:spPr bwMode="auto">
          <a:xfrm>
            <a:off x="5502275" y="2481264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00" name="Oval 167"/>
          <p:cNvSpPr>
            <a:spLocks noChangeArrowheads="1"/>
          </p:cNvSpPr>
          <p:nvPr/>
        </p:nvSpPr>
        <p:spPr bwMode="auto">
          <a:xfrm>
            <a:off x="5502275" y="4443414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01" name="Oval 182"/>
          <p:cNvSpPr>
            <a:spLocks noChangeArrowheads="1"/>
          </p:cNvSpPr>
          <p:nvPr/>
        </p:nvSpPr>
        <p:spPr bwMode="auto">
          <a:xfrm>
            <a:off x="5502275" y="1922464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02" name="Oval 187"/>
          <p:cNvSpPr>
            <a:spLocks noChangeArrowheads="1"/>
          </p:cNvSpPr>
          <p:nvPr/>
        </p:nvSpPr>
        <p:spPr bwMode="auto">
          <a:xfrm>
            <a:off x="5835650" y="4446589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03" name="Oval 205"/>
          <p:cNvSpPr>
            <a:spLocks noChangeArrowheads="1"/>
          </p:cNvSpPr>
          <p:nvPr/>
        </p:nvSpPr>
        <p:spPr bwMode="auto">
          <a:xfrm>
            <a:off x="5502275" y="2201864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0" name="Oval 48"/>
          <p:cNvSpPr>
            <a:spLocks noChangeArrowheads="1"/>
          </p:cNvSpPr>
          <p:nvPr/>
        </p:nvSpPr>
        <p:spPr bwMode="auto">
          <a:xfrm>
            <a:off x="3495675" y="19224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2" name="Oval 64"/>
          <p:cNvSpPr>
            <a:spLocks noChangeArrowheads="1"/>
          </p:cNvSpPr>
          <p:nvPr/>
        </p:nvSpPr>
        <p:spPr bwMode="auto">
          <a:xfrm>
            <a:off x="3494089" y="4725989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06" name="Oval 115"/>
          <p:cNvSpPr>
            <a:spLocks noChangeArrowheads="1"/>
          </p:cNvSpPr>
          <p:nvPr/>
        </p:nvSpPr>
        <p:spPr bwMode="auto">
          <a:xfrm>
            <a:off x="3495675" y="3887789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07" name="Oval 124"/>
          <p:cNvSpPr>
            <a:spLocks noChangeArrowheads="1"/>
          </p:cNvSpPr>
          <p:nvPr/>
        </p:nvSpPr>
        <p:spPr bwMode="auto">
          <a:xfrm>
            <a:off x="3494089" y="5283201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08" name="Oval 131"/>
          <p:cNvSpPr>
            <a:spLocks noChangeArrowheads="1"/>
          </p:cNvSpPr>
          <p:nvPr/>
        </p:nvSpPr>
        <p:spPr bwMode="auto">
          <a:xfrm>
            <a:off x="3495676" y="3317876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09" name="Oval 165"/>
          <p:cNvSpPr>
            <a:spLocks noChangeArrowheads="1"/>
          </p:cNvSpPr>
          <p:nvPr/>
        </p:nvSpPr>
        <p:spPr bwMode="auto">
          <a:xfrm>
            <a:off x="3494089" y="3038476"/>
            <a:ext cx="187325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10" name="Oval 169"/>
          <p:cNvSpPr>
            <a:spLocks noChangeArrowheads="1"/>
          </p:cNvSpPr>
          <p:nvPr/>
        </p:nvSpPr>
        <p:spPr bwMode="auto">
          <a:xfrm>
            <a:off x="3495675" y="5003801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11" name="Oval 174"/>
          <p:cNvSpPr>
            <a:spLocks noChangeArrowheads="1"/>
          </p:cNvSpPr>
          <p:nvPr/>
        </p:nvSpPr>
        <p:spPr bwMode="auto">
          <a:xfrm>
            <a:off x="3494089" y="2200276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12" name="Oval 206"/>
          <p:cNvSpPr>
            <a:spLocks noChangeArrowheads="1"/>
          </p:cNvSpPr>
          <p:nvPr/>
        </p:nvSpPr>
        <p:spPr bwMode="auto">
          <a:xfrm>
            <a:off x="3494089" y="4445001"/>
            <a:ext cx="187325" cy="182563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2" name="Oval 15"/>
          <p:cNvSpPr>
            <a:spLocks noChangeArrowheads="1"/>
          </p:cNvSpPr>
          <p:nvPr/>
        </p:nvSpPr>
        <p:spPr bwMode="auto">
          <a:xfrm>
            <a:off x="4837114" y="22034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3" name="Oval 18"/>
          <p:cNvSpPr>
            <a:spLocks noChangeArrowheads="1"/>
          </p:cNvSpPr>
          <p:nvPr/>
        </p:nvSpPr>
        <p:spPr bwMode="auto">
          <a:xfrm>
            <a:off x="4837114" y="27622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4" name="Oval 30"/>
          <p:cNvSpPr>
            <a:spLocks noChangeArrowheads="1"/>
          </p:cNvSpPr>
          <p:nvPr/>
        </p:nvSpPr>
        <p:spPr bwMode="auto">
          <a:xfrm>
            <a:off x="4837114" y="36036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5" name="Oval 53"/>
          <p:cNvSpPr>
            <a:spLocks noChangeArrowheads="1"/>
          </p:cNvSpPr>
          <p:nvPr/>
        </p:nvSpPr>
        <p:spPr bwMode="auto">
          <a:xfrm>
            <a:off x="4837114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6" name="Oval 55"/>
          <p:cNvSpPr>
            <a:spLocks noChangeArrowheads="1"/>
          </p:cNvSpPr>
          <p:nvPr/>
        </p:nvSpPr>
        <p:spPr bwMode="auto">
          <a:xfrm>
            <a:off x="4837114" y="3322638"/>
            <a:ext cx="185737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8" name="Oval 61"/>
          <p:cNvSpPr>
            <a:spLocks noChangeArrowheads="1"/>
          </p:cNvSpPr>
          <p:nvPr/>
        </p:nvSpPr>
        <p:spPr bwMode="auto">
          <a:xfrm>
            <a:off x="4837114" y="41640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19" name="Oval 171"/>
          <p:cNvSpPr>
            <a:spLocks noChangeArrowheads="1"/>
          </p:cNvSpPr>
          <p:nvPr/>
        </p:nvSpPr>
        <p:spPr bwMode="auto">
          <a:xfrm>
            <a:off x="4837114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20" name="Oval 175"/>
          <p:cNvSpPr>
            <a:spLocks noChangeArrowheads="1"/>
          </p:cNvSpPr>
          <p:nvPr/>
        </p:nvSpPr>
        <p:spPr bwMode="auto">
          <a:xfrm>
            <a:off x="4837114" y="528320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21" name="Oval 194"/>
          <p:cNvSpPr>
            <a:spLocks noChangeArrowheads="1"/>
          </p:cNvSpPr>
          <p:nvPr/>
        </p:nvSpPr>
        <p:spPr bwMode="auto">
          <a:xfrm>
            <a:off x="4837114" y="4443414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22" name="Oval 198"/>
          <p:cNvSpPr>
            <a:spLocks noChangeArrowheads="1"/>
          </p:cNvSpPr>
          <p:nvPr/>
        </p:nvSpPr>
        <p:spPr bwMode="auto">
          <a:xfrm>
            <a:off x="4837114" y="2482851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23" name="Oval 207"/>
          <p:cNvSpPr>
            <a:spLocks noChangeArrowheads="1"/>
          </p:cNvSpPr>
          <p:nvPr/>
        </p:nvSpPr>
        <p:spPr bwMode="auto">
          <a:xfrm>
            <a:off x="4837114" y="5002214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5" name="Oval 7"/>
          <p:cNvSpPr>
            <a:spLocks noChangeArrowheads="1"/>
          </p:cNvSpPr>
          <p:nvPr/>
        </p:nvSpPr>
        <p:spPr bwMode="auto">
          <a:xfrm>
            <a:off x="5168900" y="528320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9" name="Oval 51"/>
          <p:cNvSpPr>
            <a:spLocks noChangeArrowheads="1"/>
          </p:cNvSpPr>
          <p:nvPr/>
        </p:nvSpPr>
        <p:spPr bwMode="auto">
          <a:xfrm>
            <a:off x="5168900" y="24812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0" name="Oval 74"/>
          <p:cNvSpPr>
            <a:spLocks noChangeArrowheads="1"/>
          </p:cNvSpPr>
          <p:nvPr/>
        </p:nvSpPr>
        <p:spPr bwMode="auto">
          <a:xfrm>
            <a:off x="5168901" y="30416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1" name="Oval 79"/>
          <p:cNvSpPr>
            <a:spLocks noChangeArrowheads="1"/>
          </p:cNvSpPr>
          <p:nvPr/>
        </p:nvSpPr>
        <p:spPr bwMode="auto">
          <a:xfrm>
            <a:off x="5168900" y="19224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28" name="Oval 120"/>
          <p:cNvSpPr>
            <a:spLocks noChangeArrowheads="1"/>
          </p:cNvSpPr>
          <p:nvPr/>
        </p:nvSpPr>
        <p:spPr bwMode="auto">
          <a:xfrm>
            <a:off x="5168900" y="3883026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29" name="Oval 126"/>
          <p:cNvSpPr>
            <a:spLocks noChangeArrowheads="1"/>
          </p:cNvSpPr>
          <p:nvPr/>
        </p:nvSpPr>
        <p:spPr bwMode="auto">
          <a:xfrm>
            <a:off x="5168900" y="2762251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30" name="Oval 138"/>
          <p:cNvSpPr>
            <a:spLocks noChangeArrowheads="1"/>
          </p:cNvSpPr>
          <p:nvPr/>
        </p:nvSpPr>
        <p:spPr bwMode="auto">
          <a:xfrm>
            <a:off x="5168900" y="2201864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31" name="Oval 146"/>
          <p:cNvSpPr>
            <a:spLocks noChangeArrowheads="1"/>
          </p:cNvSpPr>
          <p:nvPr/>
        </p:nvSpPr>
        <p:spPr bwMode="auto">
          <a:xfrm>
            <a:off x="5168900" y="5002214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32" name="Oval 177"/>
          <p:cNvSpPr>
            <a:spLocks noChangeArrowheads="1"/>
          </p:cNvSpPr>
          <p:nvPr/>
        </p:nvSpPr>
        <p:spPr bwMode="auto">
          <a:xfrm>
            <a:off x="5168900" y="4162426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33" name="Oval 208"/>
          <p:cNvSpPr>
            <a:spLocks noChangeArrowheads="1"/>
          </p:cNvSpPr>
          <p:nvPr/>
        </p:nvSpPr>
        <p:spPr bwMode="auto">
          <a:xfrm>
            <a:off x="5168900" y="3603626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9" name="Oval 21"/>
          <p:cNvSpPr>
            <a:spLocks noChangeArrowheads="1"/>
          </p:cNvSpPr>
          <p:nvPr/>
        </p:nvSpPr>
        <p:spPr bwMode="auto">
          <a:xfrm>
            <a:off x="3151189" y="472281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1" name="Oval 52"/>
          <p:cNvSpPr>
            <a:spLocks noChangeArrowheads="1"/>
          </p:cNvSpPr>
          <p:nvPr/>
        </p:nvSpPr>
        <p:spPr bwMode="auto">
          <a:xfrm>
            <a:off x="3152775" y="3322639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2" name="Oval 85"/>
          <p:cNvSpPr>
            <a:spLocks noChangeArrowheads="1"/>
          </p:cNvSpPr>
          <p:nvPr/>
        </p:nvSpPr>
        <p:spPr bwMode="auto">
          <a:xfrm>
            <a:off x="3151189" y="41624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3" name="Oval 107"/>
          <p:cNvSpPr>
            <a:spLocks noChangeArrowheads="1"/>
          </p:cNvSpPr>
          <p:nvPr/>
        </p:nvSpPr>
        <p:spPr bwMode="auto">
          <a:xfrm>
            <a:off x="3152775" y="22018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38" name="Oval 129"/>
          <p:cNvSpPr>
            <a:spLocks noChangeArrowheads="1"/>
          </p:cNvSpPr>
          <p:nvPr/>
        </p:nvSpPr>
        <p:spPr bwMode="auto">
          <a:xfrm>
            <a:off x="3151189" y="3041651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39" name="Oval 139"/>
          <p:cNvSpPr>
            <a:spLocks noChangeArrowheads="1"/>
          </p:cNvSpPr>
          <p:nvPr/>
        </p:nvSpPr>
        <p:spPr bwMode="auto">
          <a:xfrm>
            <a:off x="3151189" y="2762251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40" name="Oval 190"/>
          <p:cNvSpPr>
            <a:spLocks noChangeArrowheads="1"/>
          </p:cNvSpPr>
          <p:nvPr/>
        </p:nvSpPr>
        <p:spPr bwMode="auto">
          <a:xfrm>
            <a:off x="3151189" y="4441826"/>
            <a:ext cx="187325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41" name="Oval 191"/>
          <p:cNvSpPr>
            <a:spLocks noChangeArrowheads="1"/>
          </p:cNvSpPr>
          <p:nvPr/>
        </p:nvSpPr>
        <p:spPr bwMode="auto">
          <a:xfrm>
            <a:off x="3151189" y="248126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42" name="Oval 197"/>
          <p:cNvSpPr>
            <a:spLocks noChangeArrowheads="1"/>
          </p:cNvSpPr>
          <p:nvPr/>
        </p:nvSpPr>
        <p:spPr bwMode="auto">
          <a:xfrm>
            <a:off x="3151189" y="3602039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43" name="Oval 199"/>
          <p:cNvSpPr>
            <a:spLocks noChangeArrowheads="1"/>
          </p:cNvSpPr>
          <p:nvPr/>
        </p:nvSpPr>
        <p:spPr bwMode="auto">
          <a:xfrm>
            <a:off x="3151189" y="5283201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44" name="Oval 209"/>
          <p:cNvSpPr>
            <a:spLocks noChangeArrowheads="1"/>
          </p:cNvSpPr>
          <p:nvPr/>
        </p:nvSpPr>
        <p:spPr bwMode="auto">
          <a:xfrm>
            <a:off x="3152775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1" name="Oval 35"/>
          <p:cNvSpPr>
            <a:spLocks noChangeArrowheads="1"/>
          </p:cNvSpPr>
          <p:nvPr/>
        </p:nvSpPr>
        <p:spPr bwMode="auto">
          <a:xfrm>
            <a:off x="1816100" y="50022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2" name="Oval 45"/>
          <p:cNvSpPr>
            <a:spLocks noChangeArrowheads="1"/>
          </p:cNvSpPr>
          <p:nvPr/>
        </p:nvSpPr>
        <p:spPr bwMode="auto">
          <a:xfrm>
            <a:off x="1816100" y="38830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4" name="Oval 58"/>
          <p:cNvSpPr>
            <a:spLocks noChangeArrowheads="1"/>
          </p:cNvSpPr>
          <p:nvPr/>
        </p:nvSpPr>
        <p:spPr bwMode="auto">
          <a:xfrm>
            <a:off x="1816100" y="30416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5" name="Oval 68"/>
          <p:cNvSpPr>
            <a:spLocks noChangeArrowheads="1"/>
          </p:cNvSpPr>
          <p:nvPr/>
        </p:nvSpPr>
        <p:spPr bwMode="auto">
          <a:xfrm>
            <a:off x="1816100" y="44434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6" name="Oval 70"/>
          <p:cNvSpPr>
            <a:spLocks noChangeArrowheads="1"/>
          </p:cNvSpPr>
          <p:nvPr/>
        </p:nvSpPr>
        <p:spPr bwMode="auto">
          <a:xfrm>
            <a:off x="1816100" y="22018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9" name="Oval 108"/>
          <p:cNvSpPr>
            <a:spLocks noChangeArrowheads="1"/>
          </p:cNvSpPr>
          <p:nvPr/>
        </p:nvSpPr>
        <p:spPr bwMode="auto">
          <a:xfrm>
            <a:off x="1817689" y="19224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51" name="Oval 148"/>
          <p:cNvSpPr>
            <a:spLocks noChangeArrowheads="1"/>
          </p:cNvSpPr>
          <p:nvPr/>
        </p:nvSpPr>
        <p:spPr bwMode="auto">
          <a:xfrm>
            <a:off x="1816100" y="3603626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52" name="Oval 172"/>
          <p:cNvSpPr>
            <a:spLocks noChangeArrowheads="1"/>
          </p:cNvSpPr>
          <p:nvPr/>
        </p:nvSpPr>
        <p:spPr bwMode="auto">
          <a:xfrm>
            <a:off x="1816100" y="2762251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53" name="Oval 183"/>
          <p:cNvSpPr>
            <a:spLocks noChangeArrowheads="1"/>
          </p:cNvSpPr>
          <p:nvPr/>
        </p:nvSpPr>
        <p:spPr bwMode="auto">
          <a:xfrm>
            <a:off x="1816100" y="4162426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54" name="Oval 212"/>
          <p:cNvSpPr>
            <a:spLocks noChangeArrowheads="1"/>
          </p:cNvSpPr>
          <p:nvPr/>
        </p:nvSpPr>
        <p:spPr bwMode="auto">
          <a:xfrm>
            <a:off x="1816100" y="5283201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95" name="Oval 13"/>
          <p:cNvSpPr>
            <a:spLocks noChangeArrowheads="1"/>
          </p:cNvSpPr>
          <p:nvPr/>
        </p:nvSpPr>
        <p:spPr bwMode="auto">
          <a:xfrm>
            <a:off x="4505325" y="24812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6" name="Oval 31"/>
          <p:cNvSpPr>
            <a:spLocks noChangeArrowheads="1"/>
          </p:cNvSpPr>
          <p:nvPr/>
        </p:nvSpPr>
        <p:spPr bwMode="auto">
          <a:xfrm>
            <a:off x="4503739" y="38830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7" name="Oval 40"/>
          <p:cNvSpPr>
            <a:spLocks noChangeArrowheads="1"/>
          </p:cNvSpPr>
          <p:nvPr/>
        </p:nvSpPr>
        <p:spPr bwMode="auto">
          <a:xfrm>
            <a:off x="4503739" y="500221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9" name="Oval 56"/>
          <p:cNvSpPr>
            <a:spLocks noChangeArrowheads="1"/>
          </p:cNvSpPr>
          <p:nvPr/>
        </p:nvSpPr>
        <p:spPr bwMode="auto">
          <a:xfrm>
            <a:off x="4505325" y="30416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59" name="Oval 128"/>
          <p:cNvSpPr>
            <a:spLocks noChangeArrowheads="1"/>
          </p:cNvSpPr>
          <p:nvPr/>
        </p:nvSpPr>
        <p:spPr bwMode="auto">
          <a:xfrm>
            <a:off x="4503739" y="3321051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60" name="Oval 135"/>
          <p:cNvSpPr>
            <a:spLocks noChangeArrowheads="1"/>
          </p:cNvSpPr>
          <p:nvPr/>
        </p:nvSpPr>
        <p:spPr bwMode="auto">
          <a:xfrm>
            <a:off x="4505325" y="3603626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61" name="Oval 142"/>
          <p:cNvSpPr>
            <a:spLocks noChangeArrowheads="1"/>
          </p:cNvSpPr>
          <p:nvPr/>
        </p:nvSpPr>
        <p:spPr bwMode="auto">
          <a:xfrm>
            <a:off x="4503739" y="4722814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62" name="Oval 147"/>
          <p:cNvSpPr>
            <a:spLocks noChangeArrowheads="1"/>
          </p:cNvSpPr>
          <p:nvPr/>
        </p:nvSpPr>
        <p:spPr bwMode="auto">
          <a:xfrm>
            <a:off x="4503739" y="5283201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63" name="Oval 176"/>
          <p:cNvSpPr>
            <a:spLocks noChangeArrowheads="1"/>
          </p:cNvSpPr>
          <p:nvPr/>
        </p:nvSpPr>
        <p:spPr bwMode="auto">
          <a:xfrm>
            <a:off x="4505325" y="2762251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64" name="Oval 196"/>
          <p:cNvSpPr>
            <a:spLocks noChangeArrowheads="1"/>
          </p:cNvSpPr>
          <p:nvPr/>
        </p:nvSpPr>
        <p:spPr bwMode="auto">
          <a:xfrm>
            <a:off x="4505325" y="2201864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65" name="Oval 213"/>
          <p:cNvSpPr>
            <a:spLocks noChangeArrowheads="1"/>
          </p:cNvSpPr>
          <p:nvPr/>
        </p:nvSpPr>
        <p:spPr bwMode="auto">
          <a:xfrm>
            <a:off x="4503739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8" name="Oval 39"/>
          <p:cNvSpPr>
            <a:spLocks noChangeArrowheads="1"/>
          </p:cNvSpPr>
          <p:nvPr/>
        </p:nvSpPr>
        <p:spPr bwMode="auto">
          <a:xfrm>
            <a:off x="2149475" y="3602039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09" name="Oval 59"/>
          <p:cNvSpPr>
            <a:spLocks noChangeArrowheads="1"/>
          </p:cNvSpPr>
          <p:nvPr/>
        </p:nvSpPr>
        <p:spPr bwMode="auto">
          <a:xfrm>
            <a:off x="2149475" y="27622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0" name="Oval 66"/>
          <p:cNvSpPr>
            <a:spLocks noChangeArrowheads="1"/>
          </p:cNvSpPr>
          <p:nvPr/>
        </p:nvSpPr>
        <p:spPr bwMode="auto">
          <a:xfrm>
            <a:off x="2149475" y="30416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1" name="Oval 75"/>
          <p:cNvSpPr>
            <a:spLocks noChangeArrowheads="1"/>
          </p:cNvSpPr>
          <p:nvPr/>
        </p:nvSpPr>
        <p:spPr bwMode="auto">
          <a:xfrm>
            <a:off x="2149475" y="47228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70" name="Oval 116"/>
          <p:cNvSpPr>
            <a:spLocks noChangeArrowheads="1"/>
          </p:cNvSpPr>
          <p:nvPr/>
        </p:nvSpPr>
        <p:spPr bwMode="auto">
          <a:xfrm>
            <a:off x="2149475" y="1922464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71" name="Oval 117"/>
          <p:cNvSpPr>
            <a:spLocks noChangeArrowheads="1"/>
          </p:cNvSpPr>
          <p:nvPr/>
        </p:nvSpPr>
        <p:spPr bwMode="auto">
          <a:xfrm>
            <a:off x="2149475" y="4441826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72" name="Oval 123"/>
          <p:cNvSpPr>
            <a:spLocks noChangeArrowheads="1"/>
          </p:cNvSpPr>
          <p:nvPr/>
        </p:nvSpPr>
        <p:spPr bwMode="auto">
          <a:xfrm>
            <a:off x="2149475" y="2481264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73" name="Oval 145"/>
          <p:cNvSpPr>
            <a:spLocks noChangeArrowheads="1"/>
          </p:cNvSpPr>
          <p:nvPr/>
        </p:nvSpPr>
        <p:spPr bwMode="auto">
          <a:xfrm>
            <a:off x="2149475" y="5002214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74" name="Oval 161"/>
          <p:cNvSpPr>
            <a:spLocks noChangeArrowheads="1"/>
          </p:cNvSpPr>
          <p:nvPr/>
        </p:nvSpPr>
        <p:spPr bwMode="auto">
          <a:xfrm>
            <a:off x="2149475" y="5283201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75" name="Oval 185"/>
          <p:cNvSpPr>
            <a:spLocks noChangeArrowheads="1"/>
          </p:cNvSpPr>
          <p:nvPr/>
        </p:nvSpPr>
        <p:spPr bwMode="auto">
          <a:xfrm>
            <a:off x="2149475" y="2201864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76" name="Oval 204"/>
          <p:cNvSpPr>
            <a:spLocks noChangeArrowheads="1"/>
          </p:cNvSpPr>
          <p:nvPr/>
        </p:nvSpPr>
        <p:spPr bwMode="auto">
          <a:xfrm>
            <a:off x="2149476" y="3322639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77" name="Oval 214"/>
          <p:cNvSpPr>
            <a:spLocks noChangeArrowheads="1"/>
          </p:cNvSpPr>
          <p:nvPr/>
        </p:nvSpPr>
        <p:spPr bwMode="auto">
          <a:xfrm>
            <a:off x="2149475" y="4162426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0" name="Oval 12"/>
          <p:cNvSpPr>
            <a:spLocks noChangeArrowheads="1"/>
          </p:cNvSpPr>
          <p:nvPr/>
        </p:nvSpPr>
        <p:spPr bwMode="auto">
          <a:xfrm>
            <a:off x="3838575" y="44434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1" name="Oval 20"/>
          <p:cNvSpPr>
            <a:spLocks noChangeArrowheads="1"/>
          </p:cNvSpPr>
          <p:nvPr/>
        </p:nvSpPr>
        <p:spPr bwMode="auto">
          <a:xfrm>
            <a:off x="3838575" y="528320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2" name="Oval 38"/>
          <p:cNvSpPr>
            <a:spLocks noChangeArrowheads="1"/>
          </p:cNvSpPr>
          <p:nvPr/>
        </p:nvSpPr>
        <p:spPr bwMode="auto">
          <a:xfrm>
            <a:off x="3838575" y="24812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3" name="Oval 49"/>
          <p:cNvSpPr>
            <a:spLocks noChangeArrowheads="1"/>
          </p:cNvSpPr>
          <p:nvPr/>
        </p:nvSpPr>
        <p:spPr bwMode="auto">
          <a:xfrm>
            <a:off x="3838575" y="36036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4" name="Oval 80"/>
          <p:cNvSpPr>
            <a:spLocks noChangeArrowheads="1"/>
          </p:cNvSpPr>
          <p:nvPr/>
        </p:nvSpPr>
        <p:spPr bwMode="auto">
          <a:xfrm>
            <a:off x="3838575" y="41624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5" name="Oval 84"/>
          <p:cNvSpPr>
            <a:spLocks noChangeArrowheads="1"/>
          </p:cNvSpPr>
          <p:nvPr/>
        </p:nvSpPr>
        <p:spPr bwMode="auto">
          <a:xfrm>
            <a:off x="3838575" y="30416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84" name="Oval 163"/>
          <p:cNvSpPr>
            <a:spLocks noChangeArrowheads="1"/>
          </p:cNvSpPr>
          <p:nvPr/>
        </p:nvSpPr>
        <p:spPr bwMode="auto">
          <a:xfrm>
            <a:off x="3838575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85" name="Oval 164"/>
          <p:cNvSpPr>
            <a:spLocks noChangeArrowheads="1"/>
          </p:cNvSpPr>
          <p:nvPr/>
        </p:nvSpPr>
        <p:spPr bwMode="auto">
          <a:xfrm>
            <a:off x="3838575" y="2762251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86" name="Oval 166"/>
          <p:cNvSpPr>
            <a:spLocks noChangeArrowheads="1"/>
          </p:cNvSpPr>
          <p:nvPr/>
        </p:nvSpPr>
        <p:spPr bwMode="auto">
          <a:xfrm>
            <a:off x="3838575" y="3321051"/>
            <a:ext cx="185738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87" name="Oval 186"/>
          <p:cNvSpPr>
            <a:spLocks noChangeArrowheads="1"/>
          </p:cNvSpPr>
          <p:nvPr/>
        </p:nvSpPr>
        <p:spPr bwMode="auto">
          <a:xfrm>
            <a:off x="3838575" y="1922464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88" name="Oval 189"/>
          <p:cNvSpPr>
            <a:spLocks noChangeArrowheads="1"/>
          </p:cNvSpPr>
          <p:nvPr/>
        </p:nvSpPr>
        <p:spPr bwMode="auto">
          <a:xfrm>
            <a:off x="3838575" y="3883026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89" name="Oval 195"/>
          <p:cNvSpPr>
            <a:spLocks noChangeArrowheads="1"/>
          </p:cNvSpPr>
          <p:nvPr/>
        </p:nvSpPr>
        <p:spPr bwMode="auto">
          <a:xfrm>
            <a:off x="3838575" y="2201864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90" name="Oval 216"/>
          <p:cNvSpPr>
            <a:spLocks noChangeArrowheads="1"/>
          </p:cNvSpPr>
          <p:nvPr/>
        </p:nvSpPr>
        <p:spPr bwMode="auto">
          <a:xfrm>
            <a:off x="3838575" y="4722814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3" name="Oval 25"/>
          <p:cNvSpPr>
            <a:spLocks noChangeArrowheads="1"/>
          </p:cNvSpPr>
          <p:nvPr/>
        </p:nvSpPr>
        <p:spPr bwMode="auto">
          <a:xfrm>
            <a:off x="2816226" y="528320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5" name="Oval 57"/>
          <p:cNvSpPr>
            <a:spLocks noChangeArrowheads="1"/>
          </p:cNvSpPr>
          <p:nvPr/>
        </p:nvSpPr>
        <p:spPr bwMode="auto">
          <a:xfrm>
            <a:off x="2817814" y="27622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7" name="Oval 83"/>
          <p:cNvSpPr>
            <a:spLocks noChangeArrowheads="1"/>
          </p:cNvSpPr>
          <p:nvPr/>
        </p:nvSpPr>
        <p:spPr bwMode="auto">
          <a:xfrm>
            <a:off x="2817814" y="38830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94" name="Oval 122"/>
          <p:cNvSpPr>
            <a:spLocks noChangeArrowheads="1"/>
          </p:cNvSpPr>
          <p:nvPr/>
        </p:nvSpPr>
        <p:spPr bwMode="auto">
          <a:xfrm>
            <a:off x="2817814" y="2481264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95" name="Oval 125"/>
          <p:cNvSpPr>
            <a:spLocks noChangeArrowheads="1"/>
          </p:cNvSpPr>
          <p:nvPr/>
        </p:nvSpPr>
        <p:spPr bwMode="auto">
          <a:xfrm>
            <a:off x="2817814" y="3321051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96" name="Oval 127"/>
          <p:cNvSpPr>
            <a:spLocks noChangeArrowheads="1"/>
          </p:cNvSpPr>
          <p:nvPr/>
        </p:nvSpPr>
        <p:spPr bwMode="auto">
          <a:xfrm>
            <a:off x="2816226" y="4722814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97" name="Oval 143"/>
          <p:cNvSpPr>
            <a:spLocks noChangeArrowheads="1"/>
          </p:cNvSpPr>
          <p:nvPr/>
        </p:nvSpPr>
        <p:spPr bwMode="auto">
          <a:xfrm>
            <a:off x="2817814" y="2201864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98" name="Oval 156"/>
          <p:cNvSpPr>
            <a:spLocks noChangeArrowheads="1"/>
          </p:cNvSpPr>
          <p:nvPr/>
        </p:nvSpPr>
        <p:spPr bwMode="auto">
          <a:xfrm>
            <a:off x="2816226" y="1922464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99" name="Oval 162"/>
          <p:cNvSpPr>
            <a:spLocks noChangeArrowheads="1"/>
          </p:cNvSpPr>
          <p:nvPr/>
        </p:nvSpPr>
        <p:spPr bwMode="auto">
          <a:xfrm>
            <a:off x="2841626" y="4162426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00" name="Oval 170"/>
          <p:cNvSpPr>
            <a:spLocks noChangeArrowheads="1"/>
          </p:cNvSpPr>
          <p:nvPr/>
        </p:nvSpPr>
        <p:spPr bwMode="auto">
          <a:xfrm>
            <a:off x="2817814" y="4443414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01" name="Oval 218"/>
          <p:cNvSpPr>
            <a:spLocks noChangeArrowheads="1"/>
          </p:cNvSpPr>
          <p:nvPr/>
        </p:nvSpPr>
        <p:spPr bwMode="auto">
          <a:xfrm>
            <a:off x="2817814" y="5002214"/>
            <a:ext cx="187325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6" name="Oval 44"/>
          <p:cNvSpPr>
            <a:spLocks noChangeArrowheads="1"/>
          </p:cNvSpPr>
          <p:nvPr/>
        </p:nvSpPr>
        <p:spPr bwMode="auto">
          <a:xfrm>
            <a:off x="5834064" y="27622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8" name="Oval 26"/>
          <p:cNvSpPr>
            <a:spLocks noChangeArrowheads="1"/>
          </p:cNvSpPr>
          <p:nvPr/>
        </p:nvSpPr>
        <p:spPr bwMode="auto">
          <a:xfrm>
            <a:off x="5834064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9" name="Oval 27"/>
          <p:cNvSpPr>
            <a:spLocks noChangeArrowheads="1"/>
          </p:cNvSpPr>
          <p:nvPr/>
        </p:nvSpPr>
        <p:spPr bwMode="auto">
          <a:xfrm>
            <a:off x="5834064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0" name="Oval 28"/>
          <p:cNvSpPr>
            <a:spLocks noChangeArrowheads="1"/>
          </p:cNvSpPr>
          <p:nvPr/>
        </p:nvSpPr>
        <p:spPr bwMode="auto">
          <a:xfrm>
            <a:off x="5834064" y="38830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2" name="Oval 109"/>
          <p:cNvSpPr>
            <a:spLocks noChangeArrowheads="1"/>
          </p:cNvSpPr>
          <p:nvPr/>
        </p:nvSpPr>
        <p:spPr bwMode="auto">
          <a:xfrm>
            <a:off x="5834064" y="22018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3" name="Oval 110"/>
          <p:cNvSpPr>
            <a:spLocks noChangeArrowheads="1"/>
          </p:cNvSpPr>
          <p:nvPr/>
        </p:nvSpPr>
        <p:spPr bwMode="auto">
          <a:xfrm>
            <a:off x="5834064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308" name="Oval 118"/>
          <p:cNvSpPr>
            <a:spLocks noChangeArrowheads="1"/>
          </p:cNvSpPr>
          <p:nvPr/>
        </p:nvSpPr>
        <p:spPr bwMode="auto">
          <a:xfrm>
            <a:off x="5834064" y="500221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09" name="Oval 119"/>
          <p:cNvSpPr>
            <a:spLocks noChangeArrowheads="1"/>
          </p:cNvSpPr>
          <p:nvPr/>
        </p:nvSpPr>
        <p:spPr bwMode="auto">
          <a:xfrm>
            <a:off x="5834064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10" name="Oval 130"/>
          <p:cNvSpPr>
            <a:spLocks noChangeArrowheads="1"/>
          </p:cNvSpPr>
          <p:nvPr/>
        </p:nvSpPr>
        <p:spPr bwMode="auto">
          <a:xfrm>
            <a:off x="5834064" y="3041651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11" name="Oval 200"/>
          <p:cNvSpPr>
            <a:spLocks noChangeArrowheads="1"/>
          </p:cNvSpPr>
          <p:nvPr/>
        </p:nvSpPr>
        <p:spPr bwMode="auto">
          <a:xfrm>
            <a:off x="5834064" y="4162426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12" name="Oval 215"/>
          <p:cNvSpPr>
            <a:spLocks noChangeArrowheads="1"/>
          </p:cNvSpPr>
          <p:nvPr/>
        </p:nvSpPr>
        <p:spPr bwMode="auto">
          <a:xfrm>
            <a:off x="5834064" y="3603626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1" name="Oval 37"/>
          <p:cNvSpPr>
            <a:spLocks noChangeArrowheads="1"/>
          </p:cNvSpPr>
          <p:nvPr/>
        </p:nvSpPr>
        <p:spPr bwMode="auto">
          <a:xfrm>
            <a:off x="4171950" y="22018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2" name="Oval 41"/>
          <p:cNvSpPr>
            <a:spLocks noChangeArrowheads="1"/>
          </p:cNvSpPr>
          <p:nvPr/>
        </p:nvSpPr>
        <p:spPr bwMode="auto">
          <a:xfrm>
            <a:off x="4171950" y="27622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3" name="Oval 47"/>
          <p:cNvSpPr>
            <a:spLocks noChangeArrowheads="1"/>
          </p:cNvSpPr>
          <p:nvPr/>
        </p:nvSpPr>
        <p:spPr bwMode="auto">
          <a:xfrm>
            <a:off x="4171950" y="528320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4" name="Oval 77"/>
          <p:cNvSpPr>
            <a:spLocks noChangeArrowheads="1"/>
          </p:cNvSpPr>
          <p:nvPr/>
        </p:nvSpPr>
        <p:spPr bwMode="auto">
          <a:xfrm>
            <a:off x="4171950" y="3321051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317" name="Oval 113"/>
          <p:cNvSpPr>
            <a:spLocks noChangeArrowheads="1"/>
          </p:cNvSpPr>
          <p:nvPr/>
        </p:nvSpPr>
        <p:spPr bwMode="auto">
          <a:xfrm>
            <a:off x="4171950" y="1922464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18" name="Oval 141"/>
          <p:cNvSpPr>
            <a:spLocks noChangeArrowheads="1"/>
          </p:cNvSpPr>
          <p:nvPr/>
        </p:nvSpPr>
        <p:spPr bwMode="auto">
          <a:xfrm>
            <a:off x="4171950" y="4162426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19" name="Oval 144"/>
          <p:cNvSpPr>
            <a:spLocks noChangeArrowheads="1"/>
          </p:cNvSpPr>
          <p:nvPr/>
        </p:nvSpPr>
        <p:spPr bwMode="auto">
          <a:xfrm>
            <a:off x="4171950" y="5002214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0" name="Oval 173"/>
          <p:cNvSpPr>
            <a:spLocks noChangeArrowheads="1"/>
          </p:cNvSpPr>
          <p:nvPr/>
        </p:nvSpPr>
        <p:spPr bwMode="auto">
          <a:xfrm>
            <a:off x="4171950" y="4722814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1" name="Oval 178"/>
          <p:cNvSpPr>
            <a:spLocks noChangeArrowheads="1"/>
          </p:cNvSpPr>
          <p:nvPr/>
        </p:nvSpPr>
        <p:spPr bwMode="auto">
          <a:xfrm>
            <a:off x="4171950" y="3603626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2" name="Oval 193"/>
          <p:cNvSpPr>
            <a:spLocks noChangeArrowheads="1"/>
          </p:cNvSpPr>
          <p:nvPr/>
        </p:nvSpPr>
        <p:spPr bwMode="auto">
          <a:xfrm>
            <a:off x="4171950" y="3883026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3" name="Oval 219"/>
          <p:cNvSpPr>
            <a:spLocks noChangeArrowheads="1"/>
          </p:cNvSpPr>
          <p:nvPr/>
        </p:nvSpPr>
        <p:spPr bwMode="auto">
          <a:xfrm>
            <a:off x="4170364" y="3041651"/>
            <a:ext cx="185737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4" name="Rectangle 471"/>
          <p:cNvSpPr>
            <a:spLocks noChangeArrowheads="1"/>
          </p:cNvSpPr>
          <p:nvPr/>
        </p:nvSpPr>
        <p:spPr bwMode="auto">
          <a:xfrm>
            <a:off x="1768476" y="1884363"/>
            <a:ext cx="962025" cy="8318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5" name="Rectangle 472"/>
          <p:cNvSpPr>
            <a:spLocks noChangeArrowheads="1"/>
          </p:cNvSpPr>
          <p:nvPr/>
        </p:nvSpPr>
        <p:spPr bwMode="auto">
          <a:xfrm>
            <a:off x="1768476" y="1884363"/>
            <a:ext cx="1978025" cy="16621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6" name="Rectangle 473"/>
          <p:cNvSpPr>
            <a:spLocks noChangeArrowheads="1"/>
          </p:cNvSpPr>
          <p:nvPr/>
        </p:nvSpPr>
        <p:spPr bwMode="auto">
          <a:xfrm>
            <a:off x="1768476" y="1884363"/>
            <a:ext cx="2994025" cy="25082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7" name="Rectangle 474"/>
          <p:cNvSpPr>
            <a:spLocks noChangeArrowheads="1"/>
          </p:cNvSpPr>
          <p:nvPr/>
        </p:nvSpPr>
        <p:spPr bwMode="auto">
          <a:xfrm>
            <a:off x="1768476" y="1884363"/>
            <a:ext cx="4302125" cy="36306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8" name="Rectangle 538"/>
          <p:cNvSpPr>
            <a:spLocks noChangeArrowheads="1"/>
          </p:cNvSpPr>
          <p:nvPr/>
        </p:nvSpPr>
        <p:spPr bwMode="auto">
          <a:xfrm>
            <a:off x="6916739" y="582453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50329" name="Rectangle 539"/>
          <p:cNvSpPr>
            <a:spLocks noChangeArrowheads="1"/>
          </p:cNvSpPr>
          <p:nvPr/>
        </p:nvSpPr>
        <p:spPr bwMode="auto">
          <a:xfrm>
            <a:off x="6916739" y="5459413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50330" name="Rectangle 540"/>
          <p:cNvSpPr>
            <a:spLocks noChangeArrowheads="1"/>
          </p:cNvSpPr>
          <p:nvPr/>
        </p:nvSpPr>
        <p:spPr bwMode="auto">
          <a:xfrm>
            <a:off x="6916739" y="5103813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50331" name="Rectangle 541"/>
          <p:cNvSpPr>
            <a:spLocks noChangeArrowheads="1"/>
          </p:cNvSpPr>
          <p:nvPr/>
        </p:nvSpPr>
        <p:spPr bwMode="auto">
          <a:xfrm>
            <a:off x="6916739" y="473868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50332" name="Rectangle 542"/>
          <p:cNvSpPr>
            <a:spLocks noChangeArrowheads="1"/>
          </p:cNvSpPr>
          <p:nvPr/>
        </p:nvSpPr>
        <p:spPr bwMode="auto">
          <a:xfrm>
            <a:off x="6916739" y="4373563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50333" name="Rectangle 543"/>
          <p:cNvSpPr>
            <a:spLocks noChangeArrowheads="1"/>
          </p:cNvSpPr>
          <p:nvPr/>
        </p:nvSpPr>
        <p:spPr bwMode="auto">
          <a:xfrm>
            <a:off x="6878638" y="4010025"/>
            <a:ext cx="1698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50334" name="Line 550"/>
          <p:cNvSpPr>
            <a:spLocks noChangeShapeType="1"/>
          </p:cNvSpPr>
          <p:nvPr/>
        </p:nvSpPr>
        <p:spPr bwMode="auto">
          <a:xfrm>
            <a:off x="7099300" y="3825876"/>
            <a:ext cx="0" cy="22066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335" name="Text Box 553"/>
          <p:cNvSpPr txBox="1">
            <a:spLocks noChangeArrowheads="1"/>
          </p:cNvSpPr>
          <p:nvPr/>
        </p:nvSpPr>
        <p:spPr bwMode="auto">
          <a:xfrm rot="-5400000">
            <a:off x="5192713" y="4327525"/>
            <a:ext cx="3003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Species Richness</a:t>
            </a:r>
          </a:p>
        </p:txBody>
      </p:sp>
      <p:sp>
        <p:nvSpPr>
          <p:cNvPr id="50336" name="TextBox 2"/>
          <p:cNvSpPr txBox="1">
            <a:spLocks noChangeArrowheads="1"/>
          </p:cNvSpPr>
          <p:nvPr/>
        </p:nvSpPr>
        <p:spPr bwMode="auto">
          <a:xfrm>
            <a:off x="1868488" y="6142038"/>
            <a:ext cx="25955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Chase and Knight 2013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Ecology Letters</a:t>
            </a:r>
          </a:p>
        </p:txBody>
      </p:sp>
      <p:sp>
        <p:nvSpPr>
          <p:cNvPr id="50337" name="Line 530"/>
          <p:cNvSpPr>
            <a:spLocks noChangeShapeType="1"/>
          </p:cNvSpPr>
          <p:nvPr/>
        </p:nvSpPr>
        <p:spPr bwMode="auto">
          <a:xfrm rot="5400000" flipH="1" flipV="1">
            <a:off x="8549482" y="4544220"/>
            <a:ext cx="17463" cy="29559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338" name="AutoShape 532"/>
          <p:cNvSpPr>
            <a:spLocks noChangeArrowheads="1"/>
          </p:cNvSpPr>
          <p:nvPr/>
        </p:nvSpPr>
        <p:spPr bwMode="auto">
          <a:xfrm>
            <a:off x="9737726" y="3992564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39" name="AutoShape 533"/>
          <p:cNvSpPr>
            <a:spLocks noChangeArrowheads="1"/>
          </p:cNvSpPr>
          <p:nvPr/>
        </p:nvSpPr>
        <p:spPr bwMode="auto">
          <a:xfrm>
            <a:off x="8532813" y="4005264"/>
            <a:ext cx="100012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40" name="AutoShape 534"/>
          <p:cNvSpPr>
            <a:spLocks noChangeArrowheads="1"/>
          </p:cNvSpPr>
          <p:nvPr/>
        </p:nvSpPr>
        <p:spPr bwMode="auto">
          <a:xfrm>
            <a:off x="7781926" y="4125914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41" name="AutoShape 535"/>
          <p:cNvSpPr>
            <a:spLocks noChangeArrowheads="1"/>
          </p:cNvSpPr>
          <p:nvPr/>
        </p:nvSpPr>
        <p:spPr bwMode="auto">
          <a:xfrm>
            <a:off x="7280276" y="4770439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2" name="AutoShape 532"/>
          <p:cNvSpPr>
            <a:spLocks noChangeArrowheads="1"/>
          </p:cNvSpPr>
          <p:nvPr/>
        </p:nvSpPr>
        <p:spPr bwMode="auto">
          <a:xfrm>
            <a:off x="9750426" y="4025901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193" name="AutoShape 533"/>
          <p:cNvSpPr>
            <a:spLocks noChangeArrowheads="1"/>
          </p:cNvSpPr>
          <p:nvPr/>
        </p:nvSpPr>
        <p:spPr bwMode="auto">
          <a:xfrm>
            <a:off x="8547101" y="4221164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194" name="AutoShape 534"/>
          <p:cNvSpPr>
            <a:spLocks noChangeArrowheads="1"/>
          </p:cNvSpPr>
          <p:nvPr/>
        </p:nvSpPr>
        <p:spPr bwMode="auto">
          <a:xfrm>
            <a:off x="7796213" y="4710114"/>
            <a:ext cx="100012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195" name="AutoShape 535"/>
          <p:cNvSpPr>
            <a:spLocks noChangeArrowheads="1"/>
          </p:cNvSpPr>
          <p:nvPr/>
        </p:nvSpPr>
        <p:spPr bwMode="auto">
          <a:xfrm>
            <a:off x="7334251" y="5249864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196" name="Left Brace 195"/>
          <p:cNvSpPr/>
          <p:nvPr/>
        </p:nvSpPr>
        <p:spPr>
          <a:xfrm flipH="1">
            <a:off x="7416800" y="4786313"/>
            <a:ext cx="190500" cy="4635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97" name="TextBox 196"/>
          <p:cNvSpPr txBox="1">
            <a:spLocks noChangeArrowheads="1"/>
          </p:cNvSpPr>
          <p:nvPr/>
        </p:nvSpPr>
        <p:spPr bwMode="auto">
          <a:xfrm>
            <a:off x="7162800" y="3235325"/>
            <a:ext cx="1398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Large effect</a:t>
            </a:r>
          </a:p>
        </p:txBody>
      </p:sp>
      <p:cxnSp>
        <p:nvCxnSpPr>
          <p:cNvPr id="198" name="Straight Arrow Connector 197"/>
          <p:cNvCxnSpPr/>
          <p:nvPr/>
        </p:nvCxnSpPr>
        <p:spPr>
          <a:xfrm flipH="1">
            <a:off x="7543801" y="3517900"/>
            <a:ext cx="238125" cy="12842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9917113" y="3443289"/>
            <a:ext cx="131762" cy="382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Right Brace 199"/>
          <p:cNvSpPr/>
          <p:nvPr/>
        </p:nvSpPr>
        <p:spPr>
          <a:xfrm>
            <a:off x="9902825" y="3911601"/>
            <a:ext cx="185738" cy="28416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1" name="TextBox 200"/>
          <p:cNvSpPr txBox="1">
            <a:spLocks noChangeArrowheads="1"/>
          </p:cNvSpPr>
          <p:nvPr/>
        </p:nvSpPr>
        <p:spPr bwMode="auto">
          <a:xfrm>
            <a:off x="9212263" y="3044825"/>
            <a:ext cx="1409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Small Effect</a:t>
            </a:r>
          </a:p>
        </p:txBody>
      </p:sp>
      <p:sp>
        <p:nvSpPr>
          <p:cNvPr id="50352" name="TextBox 1"/>
          <p:cNvSpPr txBox="1">
            <a:spLocks noChangeArrowheads="1"/>
          </p:cNvSpPr>
          <p:nvPr/>
        </p:nvSpPr>
        <p:spPr bwMode="auto">
          <a:xfrm>
            <a:off x="6994525" y="6172201"/>
            <a:ext cx="59795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panose="020B0604020202020204" pitchFamily="34" charset="0"/>
              </a:rPr>
              <a:t>0	30	60	90	120	150	180</a:t>
            </a:r>
          </a:p>
        </p:txBody>
      </p:sp>
      <p:sp>
        <p:nvSpPr>
          <p:cNvPr id="50353" name="Oval 149"/>
          <p:cNvSpPr>
            <a:spLocks noChangeArrowheads="1"/>
          </p:cNvSpPr>
          <p:nvPr/>
        </p:nvSpPr>
        <p:spPr bwMode="auto">
          <a:xfrm>
            <a:off x="1819275" y="2474914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54" name="Oval 214"/>
          <p:cNvSpPr>
            <a:spLocks noChangeArrowheads="1"/>
          </p:cNvSpPr>
          <p:nvPr/>
        </p:nvSpPr>
        <p:spPr bwMode="auto">
          <a:xfrm>
            <a:off x="2476500" y="2220914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55" name="Oval 214"/>
          <p:cNvSpPr>
            <a:spLocks noChangeArrowheads="1"/>
          </p:cNvSpPr>
          <p:nvPr/>
        </p:nvSpPr>
        <p:spPr bwMode="auto">
          <a:xfrm>
            <a:off x="2819400" y="3019426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56" name="Oval 140"/>
          <p:cNvSpPr>
            <a:spLocks noChangeArrowheads="1"/>
          </p:cNvSpPr>
          <p:nvPr/>
        </p:nvSpPr>
        <p:spPr bwMode="auto">
          <a:xfrm>
            <a:off x="1816100" y="3316289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57" name="Oval 197"/>
          <p:cNvSpPr>
            <a:spLocks noChangeArrowheads="1"/>
          </p:cNvSpPr>
          <p:nvPr/>
        </p:nvSpPr>
        <p:spPr bwMode="auto">
          <a:xfrm>
            <a:off x="3484564" y="2754314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58" name="Oval 125"/>
          <p:cNvSpPr>
            <a:spLocks noChangeArrowheads="1"/>
          </p:cNvSpPr>
          <p:nvPr/>
        </p:nvSpPr>
        <p:spPr bwMode="auto">
          <a:xfrm>
            <a:off x="4168776" y="2495551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59" name="Oval 183"/>
          <p:cNvSpPr>
            <a:spLocks noChangeArrowheads="1"/>
          </p:cNvSpPr>
          <p:nvPr/>
        </p:nvSpPr>
        <p:spPr bwMode="auto">
          <a:xfrm>
            <a:off x="3151189" y="3887789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0" name="Oval 204"/>
          <p:cNvSpPr>
            <a:spLocks noChangeArrowheads="1"/>
          </p:cNvSpPr>
          <p:nvPr/>
        </p:nvSpPr>
        <p:spPr bwMode="auto">
          <a:xfrm>
            <a:off x="2143126" y="3902076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1" name="Oval 219"/>
          <p:cNvSpPr>
            <a:spLocks noChangeArrowheads="1"/>
          </p:cNvSpPr>
          <p:nvPr/>
        </p:nvSpPr>
        <p:spPr bwMode="auto">
          <a:xfrm>
            <a:off x="2833689" y="3608389"/>
            <a:ext cx="185737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2" name="Oval 115"/>
          <p:cNvSpPr>
            <a:spLocks noChangeArrowheads="1"/>
          </p:cNvSpPr>
          <p:nvPr/>
        </p:nvSpPr>
        <p:spPr bwMode="auto">
          <a:xfrm>
            <a:off x="4522789" y="4146551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3" name="Oval 178"/>
          <p:cNvSpPr>
            <a:spLocks noChangeArrowheads="1"/>
          </p:cNvSpPr>
          <p:nvPr/>
        </p:nvSpPr>
        <p:spPr bwMode="auto">
          <a:xfrm>
            <a:off x="3506789" y="414655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4" name="Oval 208"/>
          <p:cNvSpPr>
            <a:spLocks noChangeArrowheads="1"/>
          </p:cNvSpPr>
          <p:nvPr/>
        </p:nvSpPr>
        <p:spPr bwMode="auto">
          <a:xfrm>
            <a:off x="1819275" y="4722814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5" name="Oval 218"/>
          <p:cNvSpPr>
            <a:spLocks noChangeArrowheads="1"/>
          </p:cNvSpPr>
          <p:nvPr/>
        </p:nvSpPr>
        <p:spPr bwMode="auto">
          <a:xfrm>
            <a:off x="4171951" y="4446589"/>
            <a:ext cx="187325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6" name="Oval 163"/>
          <p:cNvSpPr>
            <a:spLocks noChangeArrowheads="1"/>
          </p:cNvSpPr>
          <p:nvPr/>
        </p:nvSpPr>
        <p:spPr bwMode="auto">
          <a:xfrm>
            <a:off x="4837114" y="3032126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7" name="Oval 177"/>
          <p:cNvSpPr>
            <a:spLocks noChangeArrowheads="1"/>
          </p:cNvSpPr>
          <p:nvPr/>
        </p:nvSpPr>
        <p:spPr bwMode="auto">
          <a:xfrm>
            <a:off x="4837114" y="19399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8" name="Oval 219"/>
          <p:cNvSpPr>
            <a:spLocks noChangeArrowheads="1"/>
          </p:cNvSpPr>
          <p:nvPr/>
        </p:nvSpPr>
        <p:spPr bwMode="auto">
          <a:xfrm>
            <a:off x="5502275" y="3311526"/>
            <a:ext cx="185738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9" name="Oval 187"/>
          <p:cNvSpPr>
            <a:spLocks noChangeArrowheads="1"/>
          </p:cNvSpPr>
          <p:nvPr/>
        </p:nvSpPr>
        <p:spPr bwMode="auto">
          <a:xfrm>
            <a:off x="5834064" y="2473326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0" name="Oval 190"/>
          <p:cNvSpPr>
            <a:spLocks noChangeArrowheads="1"/>
          </p:cNvSpPr>
          <p:nvPr/>
        </p:nvSpPr>
        <p:spPr bwMode="auto">
          <a:xfrm>
            <a:off x="5168901" y="4711701"/>
            <a:ext cx="187325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1" name="Oval 216"/>
          <p:cNvSpPr>
            <a:spLocks noChangeArrowheads="1"/>
          </p:cNvSpPr>
          <p:nvPr/>
        </p:nvSpPr>
        <p:spPr bwMode="auto">
          <a:xfrm>
            <a:off x="5502275" y="4710114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2" name="Text Box 553"/>
          <p:cNvSpPr txBox="1">
            <a:spLocks noChangeArrowheads="1"/>
          </p:cNvSpPr>
          <p:nvPr/>
        </p:nvSpPr>
        <p:spPr bwMode="auto">
          <a:xfrm>
            <a:off x="7831138" y="6383338"/>
            <a:ext cx="3003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Area Sampled</a:t>
            </a:r>
          </a:p>
        </p:txBody>
      </p:sp>
      <p:sp>
        <p:nvSpPr>
          <p:cNvPr id="50373" name="Oval 129"/>
          <p:cNvSpPr>
            <a:spLocks noChangeArrowheads="1"/>
          </p:cNvSpPr>
          <p:nvPr/>
        </p:nvSpPr>
        <p:spPr bwMode="auto">
          <a:xfrm>
            <a:off x="3513139" y="2463801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4" name="Oval 126"/>
          <p:cNvSpPr>
            <a:spLocks noChangeArrowheads="1"/>
          </p:cNvSpPr>
          <p:nvPr/>
        </p:nvSpPr>
        <p:spPr bwMode="auto">
          <a:xfrm>
            <a:off x="5168900" y="3328989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5" name="Oval 126"/>
          <p:cNvSpPr>
            <a:spLocks noChangeArrowheads="1"/>
          </p:cNvSpPr>
          <p:nvPr/>
        </p:nvSpPr>
        <p:spPr bwMode="auto">
          <a:xfrm>
            <a:off x="4522789" y="44418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6" name="Oval 141"/>
          <p:cNvSpPr>
            <a:spLocks noChangeArrowheads="1"/>
          </p:cNvSpPr>
          <p:nvPr/>
        </p:nvSpPr>
        <p:spPr bwMode="auto">
          <a:xfrm>
            <a:off x="3171825" y="1925639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7" name="Oval 141"/>
          <p:cNvSpPr>
            <a:spLocks noChangeArrowheads="1"/>
          </p:cNvSpPr>
          <p:nvPr/>
        </p:nvSpPr>
        <p:spPr bwMode="auto">
          <a:xfrm>
            <a:off x="3495675" y="3602039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8" name="Oval 141"/>
          <p:cNvSpPr>
            <a:spLocks noChangeArrowheads="1"/>
          </p:cNvSpPr>
          <p:nvPr/>
        </p:nvSpPr>
        <p:spPr bwMode="auto">
          <a:xfrm>
            <a:off x="5507039" y="2768601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9" name="Oval 142"/>
          <p:cNvSpPr>
            <a:spLocks noChangeArrowheads="1"/>
          </p:cNvSpPr>
          <p:nvPr/>
        </p:nvSpPr>
        <p:spPr bwMode="auto">
          <a:xfrm>
            <a:off x="5168901" y="4441826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91" name="Freeform 290"/>
          <p:cNvSpPr/>
          <p:nvPr/>
        </p:nvSpPr>
        <p:spPr>
          <a:xfrm>
            <a:off x="7146925" y="4010025"/>
            <a:ext cx="2692400" cy="1633538"/>
          </a:xfrm>
          <a:custGeom>
            <a:avLst/>
            <a:gdLst>
              <a:gd name="connsiteX0" fmla="*/ 0 w 2706624"/>
              <a:gd name="connsiteY0" fmla="*/ 1404938 h 1404938"/>
              <a:gd name="connsiteX1" fmla="*/ 658368 w 2706624"/>
              <a:gd name="connsiteY1" fmla="*/ 197930 h 1404938"/>
              <a:gd name="connsiteX2" fmla="*/ 2706624 w 2706624"/>
              <a:gd name="connsiteY2" fmla="*/ 15050 h 140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6624" h="1404938">
                <a:moveTo>
                  <a:pt x="0" y="1404938"/>
                </a:moveTo>
                <a:cubicBezTo>
                  <a:pt x="103632" y="917258"/>
                  <a:pt x="207264" y="429578"/>
                  <a:pt x="658368" y="197930"/>
                </a:cubicBezTo>
                <a:cubicBezTo>
                  <a:pt x="1109472" y="-33718"/>
                  <a:pt x="1908048" y="-9334"/>
                  <a:pt x="2706624" y="1505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2" name="Oval 70"/>
          <p:cNvSpPr>
            <a:spLocks noChangeArrowheads="1"/>
          </p:cNvSpPr>
          <p:nvPr/>
        </p:nvSpPr>
        <p:spPr bwMode="auto">
          <a:xfrm>
            <a:off x="2484439" y="22082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93" name="Oval 59"/>
          <p:cNvSpPr>
            <a:spLocks noChangeArrowheads="1"/>
          </p:cNvSpPr>
          <p:nvPr/>
        </p:nvSpPr>
        <p:spPr bwMode="auto">
          <a:xfrm>
            <a:off x="2157414" y="24749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94" name="Oval 70"/>
          <p:cNvSpPr>
            <a:spLocks noChangeArrowheads="1"/>
          </p:cNvSpPr>
          <p:nvPr/>
        </p:nvSpPr>
        <p:spPr bwMode="auto">
          <a:xfrm>
            <a:off x="2487614" y="19224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95" name="Oval 122"/>
          <p:cNvSpPr>
            <a:spLocks noChangeArrowheads="1"/>
          </p:cNvSpPr>
          <p:nvPr/>
        </p:nvSpPr>
        <p:spPr bwMode="auto">
          <a:xfrm>
            <a:off x="2139951" y="2203451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96" name="Oval 78"/>
          <p:cNvSpPr>
            <a:spLocks noChangeArrowheads="1"/>
          </p:cNvSpPr>
          <p:nvPr/>
        </p:nvSpPr>
        <p:spPr bwMode="auto">
          <a:xfrm>
            <a:off x="2816225" y="3032126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97" name="Oval 78"/>
          <p:cNvSpPr>
            <a:spLocks noChangeArrowheads="1"/>
          </p:cNvSpPr>
          <p:nvPr/>
        </p:nvSpPr>
        <p:spPr bwMode="auto">
          <a:xfrm>
            <a:off x="3487739" y="2767013"/>
            <a:ext cx="185737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98" name="Oval 78"/>
          <p:cNvSpPr>
            <a:spLocks noChangeArrowheads="1"/>
          </p:cNvSpPr>
          <p:nvPr/>
        </p:nvSpPr>
        <p:spPr bwMode="auto">
          <a:xfrm>
            <a:off x="3471864" y="2217738"/>
            <a:ext cx="185737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99" name="Oval 125"/>
          <p:cNvSpPr>
            <a:spLocks noChangeArrowheads="1"/>
          </p:cNvSpPr>
          <p:nvPr/>
        </p:nvSpPr>
        <p:spPr bwMode="auto">
          <a:xfrm>
            <a:off x="1814514" y="2781301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00" name="Oval 52"/>
          <p:cNvSpPr>
            <a:spLocks noChangeArrowheads="1"/>
          </p:cNvSpPr>
          <p:nvPr/>
        </p:nvSpPr>
        <p:spPr bwMode="auto">
          <a:xfrm>
            <a:off x="2833689" y="192563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1" name="Oval 78"/>
          <p:cNvSpPr>
            <a:spLocks noChangeArrowheads="1"/>
          </p:cNvSpPr>
          <p:nvPr/>
        </p:nvSpPr>
        <p:spPr bwMode="auto">
          <a:xfrm>
            <a:off x="3514725" y="3060701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2" name="Oval 34"/>
          <p:cNvSpPr>
            <a:spLocks noChangeArrowheads="1"/>
          </p:cNvSpPr>
          <p:nvPr/>
        </p:nvSpPr>
        <p:spPr bwMode="auto">
          <a:xfrm>
            <a:off x="3825875" y="33369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3" name="Oval 34"/>
          <p:cNvSpPr>
            <a:spLocks noChangeArrowheads="1"/>
          </p:cNvSpPr>
          <p:nvPr/>
        </p:nvSpPr>
        <p:spPr bwMode="auto">
          <a:xfrm>
            <a:off x="2833689" y="36449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4" name="Oval 34"/>
          <p:cNvSpPr>
            <a:spLocks noChangeArrowheads="1"/>
          </p:cNvSpPr>
          <p:nvPr/>
        </p:nvSpPr>
        <p:spPr bwMode="auto">
          <a:xfrm>
            <a:off x="4184650" y="304800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5" name="Oval 128"/>
          <p:cNvSpPr>
            <a:spLocks noChangeArrowheads="1"/>
          </p:cNvSpPr>
          <p:nvPr/>
        </p:nvSpPr>
        <p:spPr bwMode="auto">
          <a:xfrm>
            <a:off x="2179639" y="4160838"/>
            <a:ext cx="187325" cy="182562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06" name="Oval 56"/>
          <p:cNvSpPr>
            <a:spLocks noChangeArrowheads="1"/>
          </p:cNvSpPr>
          <p:nvPr/>
        </p:nvSpPr>
        <p:spPr bwMode="auto">
          <a:xfrm>
            <a:off x="4505325" y="1951039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7" name="Oval 115"/>
          <p:cNvSpPr>
            <a:spLocks noChangeArrowheads="1"/>
          </p:cNvSpPr>
          <p:nvPr/>
        </p:nvSpPr>
        <p:spPr bwMode="auto">
          <a:xfrm>
            <a:off x="4168775" y="3646489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08" name="Oval 141"/>
          <p:cNvSpPr>
            <a:spLocks noChangeArrowheads="1"/>
          </p:cNvSpPr>
          <p:nvPr/>
        </p:nvSpPr>
        <p:spPr bwMode="auto">
          <a:xfrm>
            <a:off x="2844800" y="4160839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09" name="Oval 35"/>
          <p:cNvSpPr>
            <a:spLocks noChangeArrowheads="1"/>
          </p:cNvSpPr>
          <p:nvPr/>
        </p:nvSpPr>
        <p:spPr bwMode="auto">
          <a:xfrm>
            <a:off x="3173414" y="50228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0" name="Oval 35"/>
          <p:cNvSpPr>
            <a:spLocks noChangeArrowheads="1"/>
          </p:cNvSpPr>
          <p:nvPr/>
        </p:nvSpPr>
        <p:spPr bwMode="auto">
          <a:xfrm>
            <a:off x="2846389" y="444658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1" name="Oval 35"/>
          <p:cNvSpPr>
            <a:spLocks noChangeArrowheads="1"/>
          </p:cNvSpPr>
          <p:nvPr/>
        </p:nvSpPr>
        <p:spPr bwMode="auto">
          <a:xfrm>
            <a:off x="4851400" y="50101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2" name="Oval 35"/>
          <p:cNvSpPr>
            <a:spLocks noChangeArrowheads="1"/>
          </p:cNvSpPr>
          <p:nvPr/>
        </p:nvSpPr>
        <p:spPr bwMode="auto">
          <a:xfrm>
            <a:off x="4864100" y="53022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3" name="Oval 126"/>
          <p:cNvSpPr>
            <a:spLocks noChangeArrowheads="1"/>
          </p:cNvSpPr>
          <p:nvPr/>
        </p:nvSpPr>
        <p:spPr bwMode="auto">
          <a:xfrm>
            <a:off x="5191125" y="4149726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14" name="Oval 126"/>
          <p:cNvSpPr>
            <a:spLocks noChangeArrowheads="1"/>
          </p:cNvSpPr>
          <p:nvPr/>
        </p:nvSpPr>
        <p:spPr bwMode="auto">
          <a:xfrm>
            <a:off x="5538789" y="19399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15" name="Oval 47"/>
          <p:cNvSpPr>
            <a:spLocks noChangeArrowheads="1"/>
          </p:cNvSpPr>
          <p:nvPr/>
        </p:nvSpPr>
        <p:spPr bwMode="auto">
          <a:xfrm>
            <a:off x="4851400" y="19732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6" name="Oval 124"/>
          <p:cNvSpPr>
            <a:spLocks noChangeArrowheads="1"/>
          </p:cNvSpPr>
          <p:nvPr/>
        </p:nvSpPr>
        <p:spPr bwMode="auto">
          <a:xfrm>
            <a:off x="4184651" y="4470401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17" name="Oval 12"/>
          <p:cNvSpPr>
            <a:spLocks noChangeArrowheads="1"/>
          </p:cNvSpPr>
          <p:nvPr/>
        </p:nvSpPr>
        <p:spPr bwMode="auto">
          <a:xfrm>
            <a:off x="5538789" y="331628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8" name="Oval 142"/>
          <p:cNvSpPr>
            <a:spLocks noChangeArrowheads="1"/>
          </p:cNvSpPr>
          <p:nvPr/>
        </p:nvSpPr>
        <p:spPr bwMode="auto">
          <a:xfrm>
            <a:off x="2835276" y="5010151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19" name="Freeform 318"/>
          <p:cNvSpPr/>
          <p:nvPr/>
        </p:nvSpPr>
        <p:spPr>
          <a:xfrm>
            <a:off x="7143751" y="4084639"/>
            <a:ext cx="2682875" cy="1779587"/>
          </a:xfrm>
          <a:custGeom>
            <a:avLst/>
            <a:gdLst>
              <a:gd name="connsiteX0" fmla="*/ 0 w 2682240"/>
              <a:gd name="connsiteY0" fmla="*/ 1780032 h 1780032"/>
              <a:gd name="connsiteX1" fmla="*/ 390144 w 2682240"/>
              <a:gd name="connsiteY1" fmla="*/ 963168 h 1780032"/>
              <a:gd name="connsiteX2" fmla="*/ 1499616 w 2682240"/>
              <a:gd name="connsiteY2" fmla="*/ 182880 h 1780032"/>
              <a:gd name="connsiteX3" fmla="*/ 2682240 w 2682240"/>
              <a:gd name="connsiteY3" fmla="*/ 0 h 178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2240" h="1780032">
                <a:moveTo>
                  <a:pt x="0" y="1780032"/>
                </a:moveTo>
                <a:cubicBezTo>
                  <a:pt x="70104" y="1504696"/>
                  <a:pt x="140208" y="1229360"/>
                  <a:pt x="390144" y="963168"/>
                </a:cubicBezTo>
                <a:cubicBezTo>
                  <a:pt x="640080" y="696976"/>
                  <a:pt x="1117600" y="343408"/>
                  <a:pt x="1499616" y="182880"/>
                </a:cubicBezTo>
                <a:cubicBezTo>
                  <a:pt x="1881632" y="22352"/>
                  <a:pt x="2281936" y="11176"/>
                  <a:pt x="2682240" y="0"/>
                </a:cubicBezTo>
              </a:path>
            </a:pathLst>
          </a:cu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50409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1" y="671514"/>
            <a:ext cx="2093913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13" y="1425576"/>
            <a:ext cx="1987550" cy="135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703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92" grpId="0" animBg="1"/>
      <p:bldP spid="193" grpId="0" animBg="1"/>
      <p:bldP spid="194" grpId="0" animBg="1"/>
      <p:bldP spid="195" grpId="0" animBg="1"/>
      <p:bldP spid="196" grpId="0" animBg="1"/>
      <p:bldP spid="197" grpId="0"/>
      <p:bldP spid="200" grpId="0" animBg="1"/>
      <p:bldP spid="201" grpId="0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741BD-5AC2-4FF6-B52B-BB6ED5A2D2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373" y="267073"/>
            <a:ext cx="7079040" cy="61243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8B9892-EA48-4603-B06E-E1761DE99719}"/>
              </a:ext>
            </a:extLst>
          </p:cNvPr>
          <p:cNvSpPr txBox="1"/>
          <p:nvPr/>
        </p:nvSpPr>
        <p:spPr>
          <a:xfrm>
            <a:off x="8169897" y="6488668"/>
            <a:ext cx="198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Horvath et al. 2019</a:t>
            </a:r>
          </a:p>
        </p:txBody>
      </p:sp>
    </p:spTree>
    <p:extLst>
      <p:ext uri="{BB962C8B-B14F-4D97-AF65-F5344CB8AC3E}">
        <p14:creationId xmlns:p14="http://schemas.microsoft.com/office/powerpoint/2010/main" val="157387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6290AA-4318-4492-B92F-5D9EF8723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2146169" y="389352"/>
            <a:ext cx="6802538" cy="5370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1802CB-5A6A-4074-BF20-B8063A2210AE}"/>
              </a:ext>
            </a:extLst>
          </p:cNvPr>
          <p:cNvSpPr txBox="1"/>
          <p:nvPr/>
        </p:nvSpPr>
        <p:spPr>
          <a:xfrm>
            <a:off x="8019068" y="6304002"/>
            <a:ext cx="198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Horvath et al. 2019</a:t>
            </a:r>
          </a:p>
        </p:txBody>
      </p:sp>
    </p:spTree>
    <p:extLst>
      <p:ext uri="{BB962C8B-B14F-4D97-AF65-F5344CB8AC3E}">
        <p14:creationId xmlns:p14="http://schemas.microsoft.com/office/powerpoint/2010/main" val="140875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50215" y="250968"/>
            <a:ext cx="3847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Altering </a:t>
            </a:r>
            <a:r>
              <a:rPr lang="en-US" b="1" u="sng" dirty="0">
                <a:solidFill>
                  <a:schemeClr val="tx2"/>
                </a:solidFill>
              </a:rPr>
              <a:t>N, SAD, or aggregation</a:t>
            </a:r>
            <a:r>
              <a:rPr lang="en-US" b="1" u="sng" dirty="0">
                <a:solidFill>
                  <a:srgbClr val="FF0000"/>
                </a:solidFill>
              </a:rPr>
              <a:t>----or S 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705818" y="1095555"/>
            <a:ext cx="8627" cy="1915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2714446" y="3010619"/>
            <a:ext cx="21566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085162" y="1095555"/>
            <a:ext cx="8627" cy="1915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093790" y="3010619"/>
            <a:ext cx="21566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723074" y="4155057"/>
            <a:ext cx="8627" cy="1915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731702" y="6070121"/>
            <a:ext cx="21566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102418" y="4155057"/>
            <a:ext cx="8627" cy="1915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7111046" y="6070121"/>
            <a:ext cx="21566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2714445" y="1199072"/>
            <a:ext cx="1992702" cy="1785668"/>
          </a:xfrm>
          <a:custGeom>
            <a:avLst/>
            <a:gdLst>
              <a:gd name="connsiteX0" fmla="*/ 0 w 1992702"/>
              <a:gd name="connsiteY0" fmla="*/ 1785668 h 1785668"/>
              <a:gd name="connsiteX1" fmla="*/ 655608 w 1992702"/>
              <a:gd name="connsiteY1" fmla="*/ 560717 h 1785668"/>
              <a:gd name="connsiteX2" fmla="*/ 1992702 w 1992702"/>
              <a:gd name="connsiteY2" fmla="*/ 0 h 178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2702" h="1785668">
                <a:moveTo>
                  <a:pt x="0" y="1785668"/>
                </a:moveTo>
                <a:cubicBezTo>
                  <a:pt x="161745" y="1321998"/>
                  <a:pt x="323491" y="858328"/>
                  <a:pt x="655608" y="560717"/>
                </a:cubicBezTo>
                <a:cubicBezTo>
                  <a:pt x="987725" y="263106"/>
                  <a:pt x="1490213" y="131553"/>
                  <a:pt x="1992702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705818" y="1699405"/>
            <a:ext cx="2061715" cy="1311215"/>
          </a:xfrm>
          <a:custGeom>
            <a:avLst/>
            <a:gdLst>
              <a:gd name="connsiteX0" fmla="*/ 0 w 1992702"/>
              <a:gd name="connsiteY0" fmla="*/ 1785668 h 1785668"/>
              <a:gd name="connsiteX1" fmla="*/ 655608 w 1992702"/>
              <a:gd name="connsiteY1" fmla="*/ 560717 h 1785668"/>
              <a:gd name="connsiteX2" fmla="*/ 1992702 w 1992702"/>
              <a:gd name="connsiteY2" fmla="*/ 0 h 178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2702" h="1785668">
                <a:moveTo>
                  <a:pt x="0" y="1785668"/>
                </a:moveTo>
                <a:cubicBezTo>
                  <a:pt x="161745" y="1321998"/>
                  <a:pt x="323491" y="858328"/>
                  <a:pt x="655608" y="560717"/>
                </a:cubicBezTo>
                <a:cubicBezTo>
                  <a:pt x="987725" y="263106"/>
                  <a:pt x="1490213" y="131553"/>
                  <a:pt x="1992702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80605" y="2166033"/>
            <a:ext cx="1317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SAD</a:t>
            </a:r>
          </a:p>
          <a:p>
            <a:r>
              <a:rPr lang="en-US" dirty="0"/>
              <a:t>Change 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79781" y="312436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or N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1527938" y="1868420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Richness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5964709" y="1907240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Richness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643716" y="4966026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Richness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5964708" y="4979642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Richness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23709" y="608371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or 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59125" y="306728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or 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59125" y="608371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or N</a:t>
            </a:r>
          </a:p>
        </p:txBody>
      </p:sp>
      <p:sp>
        <p:nvSpPr>
          <p:cNvPr id="25" name="Freeform 24"/>
          <p:cNvSpPr/>
          <p:nvPr/>
        </p:nvSpPr>
        <p:spPr>
          <a:xfrm>
            <a:off x="7122543" y="1440612"/>
            <a:ext cx="2147978" cy="1552755"/>
          </a:xfrm>
          <a:custGeom>
            <a:avLst/>
            <a:gdLst>
              <a:gd name="connsiteX0" fmla="*/ 0 w 2147978"/>
              <a:gd name="connsiteY0" fmla="*/ 1552755 h 1552755"/>
              <a:gd name="connsiteX1" fmla="*/ 457200 w 2147978"/>
              <a:gd name="connsiteY1" fmla="*/ 388189 h 1552755"/>
              <a:gd name="connsiteX2" fmla="*/ 2147978 w 2147978"/>
              <a:gd name="connsiteY2" fmla="*/ 0 h 155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7978" h="1552755">
                <a:moveTo>
                  <a:pt x="0" y="1552755"/>
                </a:moveTo>
                <a:cubicBezTo>
                  <a:pt x="49602" y="1099868"/>
                  <a:pt x="99204" y="646982"/>
                  <a:pt x="457200" y="388189"/>
                </a:cubicBezTo>
                <a:cubicBezTo>
                  <a:pt x="815196" y="129396"/>
                  <a:pt x="1481587" y="64698"/>
                  <a:pt x="2147978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7113918" y="1466492"/>
            <a:ext cx="2130725" cy="1526875"/>
          </a:xfrm>
          <a:custGeom>
            <a:avLst/>
            <a:gdLst>
              <a:gd name="connsiteX0" fmla="*/ 0 w 2130725"/>
              <a:gd name="connsiteY0" fmla="*/ 1526875 h 1526875"/>
              <a:gd name="connsiteX1" fmla="*/ 1302589 w 2130725"/>
              <a:gd name="connsiteY1" fmla="*/ 301924 h 1526875"/>
              <a:gd name="connsiteX2" fmla="*/ 2130725 w 2130725"/>
              <a:gd name="connsiteY2" fmla="*/ 0 h 15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0725" h="1526875">
                <a:moveTo>
                  <a:pt x="0" y="1526875"/>
                </a:moveTo>
                <a:cubicBezTo>
                  <a:pt x="473734" y="1041639"/>
                  <a:pt x="947468" y="556403"/>
                  <a:pt x="1302589" y="301924"/>
                </a:cubicBezTo>
                <a:cubicBezTo>
                  <a:pt x="1657710" y="47445"/>
                  <a:pt x="1894217" y="23722"/>
                  <a:pt x="2130725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69376" y="2300752"/>
            <a:ext cx="136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SAD</a:t>
            </a:r>
          </a:p>
          <a:p>
            <a:r>
              <a:rPr lang="en-US" dirty="0"/>
              <a:t>No Change S</a:t>
            </a:r>
          </a:p>
        </p:txBody>
      </p:sp>
      <p:sp>
        <p:nvSpPr>
          <p:cNvPr id="28" name="Freeform 27"/>
          <p:cNvSpPr/>
          <p:nvPr/>
        </p:nvSpPr>
        <p:spPr>
          <a:xfrm>
            <a:off x="2748951" y="4399472"/>
            <a:ext cx="2363638" cy="1673524"/>
          </a:xfrm>
          <a:custGeom>
            <a:avLst/>
            <a:gdLst>
              <a:gd name="connsiteX0" fmla="*/ 0 w 2363638"/>
              <a:gd name="connsiteY0" fmla="*/ 1673524 h 1673524"/>
              <a:gd name="connsiteX1" fmla="*/ 698740 w 2363638"/>
              <a:gd name="connsiteY1" fmla="*/ 491705 h 1673524"/>
              <a:gd name="connsiteX2" fmla="*/ 2363638 w 2363638"/>
              <a:gd name="connsiteY2" fmla="*/ 0 h 167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638" h="1673524">
                <a:moveTo>
                  <a:pt x="0" y="1673524"/>
                </a:moveTo>
                <a:cubicBezTo>
                  <a:pt x="152400" y="1222075"/>
                  <a:pt x="304800" y="770626"/>
                  <a:pt x="698740" y="491705"/>
                </a:cubicBezTo>
                <a:cubicBezTo>
                  <a:pt x="1092680" y="212784"/>
                  <a:pt x="1728159" y="106392"/>
                  <a:pt x="2363638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2740325" y="4754932"/>
            <a:ext cx="2346384" cy="1309438"/>
          </a:xfrm>
          <a:custGeom>
            <a:avLst/>
            <a:gdLst>
              <a:gd name="connsiteX0" fmla="*/ 0 w 2346384"/>
              <a:gd name="connsiteY0" fmla="*/ 1309438 h 1309438"/>
              <a:gd name="connsiteX1" fmla="*/ 465826 w 2346384"/>
              <a:gd name="connsiteY1" fmla="*/ 369159 h 1309438"/>
              <a:gd name="connsiteX2" fmla="*/ 905773 w 2346384"/>
              <a:gd name="connsiteY2" fmla="*/ 41355 h 1309438"/>
              <a:gd name="connsiteX3" fmla="*/ 2346384 w 2346384"/>
              <a:gd name="connsiteY3" fmla="*/ 15476 h 130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384" h="1309438">
                <a:moveTo>
                  <a:pt x="0" y="1309438"/>
                </a:moveTo>
                <a:cubicBezTo>
                  <a:pt x="157432" y="944972"/>
                  <a:pt x="314864" y="580506"/>
                  <a:pt x="465826" y="369159"/>
                </a:cubicBezTo>
                <a:cubicBezTo>
                  <a:pt x="616788" y="157812"/>
                  <a:pt x="592347" y="100302"/>
                  <a:pt x="905773" y="41355"/>
                </a:cubicBezTo>
                <a:cubicBezTo>
                  <a:pt x="1219199" y="-17592"/>
                  <a:pt x="1782791" y="-1058"/>
                  <a:pt x="2346384" y="15476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467065" y="5294070"/>
            <a:ext cx="1641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Change SAD</a:t>
            </a:r>
          </a:p>
          <a:p>
            <a:r>
              <a:rPr lang="en-US" dirty="0"/>
              <a:t>Change S</a:t>
            </a:r>
          </a:p>
        </p:txBody>
      </p:sp>
      <p:sp>
        <p:nvSpPr>
          <p:cNvPr id="31" name="Freeform 30"/>
          <p:cNvSpPr/>
          <p:nvPr/>
        </p:nvSpPr>
        <p:spPr>
          <a:xfrm>
            <a:off x="7139797" y="4754933"/>
            <a:ext cx="2311879" cy="1300811"/>
          </a:xfrm>
          <a:custGeom>
            <a:avLst/>
            <a:gdLst>
              <a:gd name="connsiteX0" fmla="*/ 0 w 2553419"/>
              <a:gd name="connsiteY0" fmla="*/ 1492369 h 1492369"/>
              <a:gd name="connsiteX1" fmla="*/ 914400 w 2553419"/>
              <a:gd name="connsiteY1" fmla="*/ 362309 h 1492369"/>
              <a:gd name="connsiteX2" fmla="*/ 2553419 w 2553419"/>
              <a:gd name="connsiteY2" fmla="*/ 0 h 149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419" h="1492369">
                <a:moveTo>
                  <a:pt x="0" y="1492369"/>
                </a:moveTo>
                <a:cubicBezTo>
                  <a:pt x="244415" y="1051703"/>
                  <a:pt x="488830" y="611037"/>
                  <a:pt x="914400" y="362309"/>
                </a:cubicBezTo>
                <a:cubicBezTo>
                  <a:pt x="1339970" y="113581"/>
                  <a:pt x="1946694" y="56790"/>
                  <a:pt x="2553419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7139797" y="5115465"/>
            <a:ext cx="2389517" cy="923027"/>
          </a:xfrm>
          <a:custGeom>
            <a:avLst/>
            <a:gdLst>
              <a:gd name="connsiteX0" fmla="*/ 0 w 2389517"/>
              <a:gd name="connsiteY0" fmla="*/ 923027 h 923027"/>
              <a:gd name="connsiteX1" fmla="*/ 155276 w 2389517"/>
              <a:gd name="connsiteY1" fmla="*/ 370936 h 923027"/>
              <a:gd name="connsiteX2" fmla="*/ 776378 w 2389517"/>
              <a:gd name="connsiteY2" fmla="*/ 129396 h 923027"/>
              <a:gd name="connsiteX3" fmla="*/ 2389517 w 2389517"/>
              <a:gd name="connsiteY3" fmla="*/ 0 h 92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517" h="923027">
                <a:moveTo>
                  <a:pt x="0" y="923027"/>
                </a:moveTo>
                <a:cubicBezTo>
                  <a:pt x="12940" y="713117"/>
                  <a:pt x="25880" y="503208"/>
                  <a:pt x="155276" y="370936"/>
                </a:cubicBezTo>
                <a:cubicBezTo>
                  <a:pt x="284672" y="238664"/>
                  <a:pt x="404005" y="191219"/>
                  <a:pt x="776378" y="129396"/>
                </a:cubicBezTo>
                <a:cubicBezTo>
                  <a:pt x="1148751" y="67573"/>
                  <a:pt x="1769134" y="33786"/>
                  <a:pt x="2389517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946851" y="5522919"/>
            <a:ext cx="226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can this happen?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767533" y="3390982"/>
            <a:ext cx="29619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 differs for different reasons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5112591" y="2726827"/>
            <a:ext cx="1046035" cy="687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230982" y="3842264"/>
            <a:ext cx="553179" cy="78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960422" y="3823208"/>
            <a:ext cx="733183" cy="596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78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6062"/>
          <a:stretch/>
        </p:blipFill>
        <p:spPr>
          <a:xfrm>
            <a:off x="1460230" y="190426"/>
            <a:ext cx="6668219" cy="13487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1654" y="3553957"/>
            <a:ext cx="4697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causes accumulation curves to cross?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How often does it happen?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0" y="1539220"/>
            <a:ext cx="5484732" cy="40294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9925" y="6204902"/>
            <a:ext cx="2163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Graham and Blake 2001</a:t>
            </a:r>
          </a:p>
        </p:txBody>
      </p:sp>
    </p:spTree>
    <p:extLst>
      <p:ext uri="{BB962C8B-B14F-4D97-AF65-F5344CB8AC3E}">
        <p14:creationId xmlns:p14="http://schemas.microsoft.com/office/powerpoint/2010/main" val="315139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662" y="920934"/>
            <a:ext cx="7543233" cy="5667960"/>
          </a:xfrm>
          <a:prstGeom prst="rect">
            <a:avLst/>
          </a:prstGeom>
          <a:solidFill>
            <a:schemeClr val="bg1">
              <a:alpha val="26000"/>
            </a:schemeClr>
          </a:solidFill>
        </p:spPr>
      </p:pic>
      <p:sp>
        <p:nvSpPr>
          <p:cNvPr id="4" name="TextBox 3"/>
          <p:cNvSpPr txBox="1"/>
          <p:nvPr/>
        </p:nvSpPr>
        <p:spPr>
          <a:xfrm>
            <a:off x="1657233" y="7413"/>
            <a:ext cx="7191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.. </a:t>
            </a:r>
            <a:r>
              <a:rPr lang="en-US" sz="2400" b="1" dirty="0"/>
              <a:t>we already have a way to deal with scale…</a:t>
            </a:r>
            <a:r>
              <a:rPr lang="en-US" sz="2400" b="1" dirty="0">
                <a:latin typeface="Symbol" panose="05050102010706020507" pitchFamily="18" charset="2"/>
              </a:rPr>
              <a:t>b</a:t>
            </a:r>
            <a:r>
              <a:rPr lang="en-US" sz="2400" b="1" dirty="0"/>
              <a:t>-diversity</a:t>
            </a:r>
          </a:p>
        </p:txBody>
      </p:sp>
      <p:sp>
        <p:nvSpPr>
          <p:cNvPr id="5" name="Rectangle 4"/>
          <p:cNvSpPr/>
          <p:nvPr/>
        </p:nvSpPr>
        <p:spPr>
          <a:xfrm rot="1875295">
            <a:off x="3055349" y="4530653"/>
            <a:ext cx="1192151" cy="105917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9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1875295">
            <a:off x="3404135" y="2151262"/>
            <a:ext cx="429977" cy="319606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10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875295">
            <a:off x="7915606" y="3950510"/>
            <a:ext cx="1192151" cy="105917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1875295">
            <a:off x="7821619" y="2843909"/>
            <a:ext cx="545559" cy="379173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9" name="Rectangle 8"/>
          <p:cNvSpPr/>
          <p:nvPr/>
        </p:nvSpPr>
        <p:spPr>
          <a:xfrm rot="1875295" flipH="1">
            <a:off x="3970437" y="3210755"/>
            <a:ext cx="526606" cy="47346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11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875295">
            <a:off x="6333929" y="2179129"/>
            <a:ext cx="308340" cy="25854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75592" y="4588668"/>
            <a:ext cx="1799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ymbol" panose="05050102010706020507" pitchFamily="18" charset="2"/>
              </a:rPr>
              <a:t>a</a:t>
            </a:r>
            <a:r>
              <a:rPr lang="en-US" sz="2800" b="1" dirty="0">
                <a:solidFill>
                  <a:schemeClr val="bg1"/>
                </a:solidFill>
              </a:rPr>
              <a:t>-diversity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582036" y="510540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299575" y="4893274"/>
            <a:ext cx="983080" cy="261610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56782" y="2508580"/>
            <a:ext cx="1799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ymbol" panose="05050102010706020507" pitchFamily="18" charset="2"/>
              </a:rPr>
              <a:t>a</a:t>
            </a:r>
            <a:r>
              <a:rPr lang="en-US" sz="2800" b="1" dirty="0">
                <a:solidFill>
                  <a:schemeClr val="bg1"/>
                </a:solidFill>
              </a:rPr>
              <a:t>-diversity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133557" y="2882444"/>
            <a:ext cx="593782" cy="139675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 rot="419030">
            <a:off x="2288023" y="1555212"/>
            <a:ext cx="6993947" cy="5018157"/>
          </a:xfrm>
          <a:prstGeom prst="ellipse">
            <a:avLst/>
          </a:prstGeom>
          <a:solidFill>
            <a:schemeClr val="bg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588835" y="1114206"/>
            <a:ext cx="239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ymbol" panose="05050102010706020507" pitchFamily="18" charset="2"/>
              </a:rPr>
              <a:t>g</a:t>
            </a:r>
            <a:r>
              <a:rPr lang="en-US" sz="2800" b="1" dirty="0">
                <a:solidFill>
                  <a:schemeClr val="bg1"/>
                </a:solidFill>
              </a:rPr>
              <a:t>-diversity (21)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370" y="883449"/>
            <a:ext cx="7547502" cy="574293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472925" y="833208"/>
            <a:ext cx="1981633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Symbol" panose="05050102010706020507" pitchFamily="18" charset="2"/>
              </a:rPr>
              <a:t>a</a:t>
            </a:r>
            <a:r>
              <a:rPr lang="en-US" sz="4800" b="1" dirty="0">
                <a:solidFill>
                  <a:srgbClr val="C00000"/>
                </a:solidFill>
                <a:latin typeface="Symbol" panose="05050102010706020507" pitchFamily="18" charset="2"/>
              </a:rPr>
              <a:t> b</a:t>
            </a:r>
            <a:r>
              <a:rPr lang="en-US" sz="4800" b="1" dirty="0">
                <a:latin typeface="Symbol" panose="05050102010706020507" pitchFamily="18" charset="2"/>
              </a:rPr>
              <a:t> = g</a:t>
            </a:r>
          </a:p>
          <a:p>
            <a:pPr marL="571500" indent="-571500">
              <a:buFont typeface="Symbol" panose="05050102010706020507" pitchFamily="18" charset="2"/>
              <a:buChar char="a"/>
            </a:pPr>
            <a:endParaRPr lang="en-US" sz="3600" b="1" dirty="0">
              <a:latin typeface="Symbol" panose="05050102010706020507" pitchFamily="18" charset="2"/>
            </a:endParaRPr>
          </a:p>
          <a:p>
            <a:r>
              <a:rPr lang="en-US" sz="4800" b="1" dirty="0">
                <a:solidFill>
                  <a:srgbClr val="C00000"/>
                </a:solidFill>
                <a:latin typeface="Symbol" panose="05050102010706020507" pitchFamily="18" charset="2"/>
              </a:rPr>
              <a:t>b</a:t>
            </a:r>
            <a:r>
              <a:rPr lang="en-US" sz="4800" b="1" dirty="0">
                <a:latin typeface="Symbol" panose="05050102010706020507" pitchFamily="18" charset="2"/>
              </a:rPr>
              <a:t> = g/a</a:t>
            </a:r>
          </a:p>
          <a:p>
            <a:endParaRPr lang="en-US" sz="4800" b="1" dirty="0"/>
          </a:p>
        </p:txBody>
      </p:sp>
      <p:sp>
        <p:nvSpPr>
          <p:cNvPr id="2" name="Rectangle 1"/>
          <p:cNvSpPr/>
          <p:nvPr/>
        </p:nvSpPr>
        <p:spPr>
          <a:xfrm>
            <a:off x="7478822" y="2834221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4800" b="1" dirty="0">
              <a:solidFill>
                <a:srgbClr val="0070C0"/>
              </a:solidFill>
              <a:latin typeface="Symbol" panose="05050102010706020507" pitchFamily="18" charset="2"/>
            </a:endParaRPr>
          </a:p>
          <a:p>
            <a:pPr marL="857250" indent="-857250">
              <a:buFont typeface="Symbol" panose="05050102010706020507" pitchFamily="18" charset="2"/>
              <a:buChar char="b"/>
            </a:pPr>
            <a:r>
              <a:rPr lang="en-US" sz="4800" b="1" dirty="0">
                <a:solidFill>
                  <a:srgbClr val="0070C0"/>
                </a:solidFill>
                <a:latin typeface="Symbol" panose="05050102010706020507" pitchFamily="18" charset="2"/>
              </a:rPr>
              <a:t>= </a:t>
            </a:r>
            <a:r>
              <a:rPr lang="en-US" sz="4800" b="1" dirty="0">
                <a:solidFill>
                  <a:srgbClr val="0070C0"/>
                </a:solidFill>
              </a:rPr>
              <a:t>21 / 7</a:t>
            </a:r>
            <a:r>
              <a:rPr lang="en-US" sz="4800" b="1" dirty="0">
                <a:solidFill>
                  <a:srgbClr val="0070C0"/>
                </a:solidFill>
                <a:latin typeface="Symbol" panose="05050102010706020507" pitchFamily="18" charset="2"/>
              </a:rPr>
              <a:t/>
            </a:r>
            <a:br>
              <a:rPr lang="en-US" sz="4800" b="1" dirty="0">
                <a:solidFill>
                  <a:srgbClr val="0070C0"/>
                </a:solidFill>
                <a:latin typeface="Symbol" panose="05050102010706020507" pitchFamily="18" charset="2"/>
              </a:rPr>
            </a:br>
            <a:endParaRPr lang="en-US" sz="4800" b="1" dirty="0">
              <a:solidFill>
                <a:srgbClr val="0070C0"/>
              </a:solidFill>
              <a:latin typeface="Symbol" panose="05050102010706020507" pitchFamily="18" charset="2"/>
            </a:endParaRPr>
          </a:p>
          <a:p>
            <a:pPr marL="857250" indent="-857250">
              <a:buFont typeface="Symbol" panose="05050102010706020507" pitchFamily="18" charset="2"/>
              <a:buChar char="b"/>
            </a:pPr>
            <a:r>
              <a:rPr lang="en-US" sz="4800" b="1" dirty="0">
                <a:solidFill>
                  <a:srgbClr val="0070C0"/>
                </a:solidFill>
                <a:latin typeface="Symbol" panose="05050102010706020507" pitchFamily="18" charset="2"/>
              </a:rPr>
              <a:t>= 3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81946" y="6013800"/>
            <a:ext cx="754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ymbol" panose="05050102010706020507" pitchFamily="18" charset="2"/>
              </a:rPr>
              <a:t>b</a:t>
            </a:r>
            <a:r>
              <a:rPr lang="en-US" sz="2800" b="1" dirty="0"/>
              <a:t>-diversity is a scalar from local (</a:t>
            </a:r>
            <a:r>
              <a:rPr lang="en-US" sz="2800" b="1" dirty="0">
                <a:latin typeface="Symbol" panose="05050102010706020507" pitchFamily="18" charset="2"/>
              </a:rPr>
              <a:t>a</a:t>
            </a:r>
            <a:r>
              <a:rPr lang="en-US" sz="2800" b="1" dirty="0"/>
              <a:t>) to regional (</a:t>
            </a:r>
            <a:r>
              <a:rPr lang="en-US" sz="2800" b="1" dirty="0">
                <a:latin typeface="Symbol" panose="05050102010706020507" pitchFamily="18" charset="2"/>
              </a:rPr>
              <a:t>g</a:t>
            </a:r>
            <a:r>
              <a:rPr lang="en-US" sz="28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028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6 L -0.25 -3.7037E-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20" grpId="0"/>
      <p:bldP spid="20" grpId="1"/>
      <p:bldP spid="28" grpId="0" animBg="1"/>
      <p:bldP spid="28" grpId="1" animBg="1"/>
      <p:bldP spid="30" grpId="0"/>
      <p:bldP spid="30" grpId="1"/>
      <p:bldP spid="32" grpId="0" build="p"/>
      <p:bldP spid="2" grpId="0" build="p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/>
          <p:cNvSpPr/>
          <p:nvPr/>
        </p:nvSpPr>
        <p:spPr>
          <a:xfrm>
            <a:off x="3127375" y="965232"/>
            <a:ext cx="5257800" cy="3327401"/>
          </a:xfrm>
          <a:custGeom>
            <a:avLst/>
            <a:gdLst>
              <a:gd name="connsiteX0" fmla="*/ 0 w 4542817"/>
              <a:gd name="connsiteY0" fmla="*/ 3005847 h 3005847"/>
              <a:gd name="connsiteX1" fmla="*/ 1459149 w 4542817"/>
              <a:gd name="connsiteY1" fmla="*/ 865762 h 3005847"/>
              <a:gd name="connsiteX2" fmla="*/ 4542817 w 4542817"/>
              <a:gd name="connsiteY2" fmla="*/ 0 h 300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2817" h="3005847">
                <a:moveTo>
                  <a:pt x="0" y="3005847"/>
                </a:moveTo>
                <a:cubicBezTo>
                  <a:pt x="351006" y="2186292"/>
                  <a:pt x="702013" y="1366737"/>
                  <a:pt x="1459149" y="865762"/>
                </a:cubicBezTo>
                <a:cubicBezTo>
                  <a:pt x="2216285" y="364787"/>
                  <a:pt x="3379551" y="182393"/>
                  <a:pt x="4542817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034744" y="4969141"/>
            <a:ext cx="8449749" cy="1461939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dirty="0">
                <a:latin typeface="Arial" panose="020B0604020202020204" pitchFamily="34" charset="0"/>
              </a:rPr>
              <a:t>Linearization of an inherently non-linear pattern</a:t>
            </a:r>
          </a:p>
          <a:p>
            <a:pPr>
              <a:spcBef>
                <a:spcPct val="0"/>
              </a:spcBef>
            </a:pPr>
            <a:endParaRPr lang="en-US" altLang="en-US" sz="1400" b="1" dirty="0">
              <a:latin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en-US" altLang="en-US" sz="1800" b="1" dirty="0">
                <a:latin typeface="Arial" panose="020B0604020202020204" pitchFamily="34" charset="0"/>
              </a:rPr>
              <a:t>Shape determined by several distinct components that underlie SAC</a:t>
            </a:r>
          </a:p>
          <a:p>
            <a:pPr lvl="1">
              <a:spcBef>
                <a:spcPct val="0"/>
              </a:spcBef>
            </a:pPr>
            <a:endParaRPr lang="en-US" altLang="en-US" sz="800" b="1" dirty="0">
              <a:latin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en-US" altLang="en-US" sz="1800" b="1" dirty="0">
                <a:latin typeface="Arial" panose="020B0604020202020204" pitchFamily="34" charset="0"/>
              </a:rPr>
              <a:t>Critically grain and extent dependent</a:t>
            </a:r>
          </a:p>
          <a:p>
            <a:pPr marL="457200" lvl="1" indent="0">
              <a:spcBef>
                <a:spcPct val="0"/>
              </a:spcBef>
              <a:buNone/>
            </a:pPr>
            <a:endParaRPr lang="en-US" altLang="en-US" sz="700" b="1" dirty="0">
              <a:latin typeface="Arial" panose="020B0604020202020204" pitchFamily="34" charset="0"/>
            </a:endParaRPr>
          </a:p>
        </p:txBody>
      </p:sp>
      <p:sp>
        <p:nvSpPr>
          <p:cNvPr id="64517" name="TextBox 1"/>
          <p:cNvSpPr txBox="1">
            <a:spLocks noChangeArrowheads="1"/>
          </p:cNvSpPr>
          <p:nvPr/>
        </p:nvSpPr>
        <p:spPr bwMode="auto">
          <a:xfrm>
            <a:off x="2644027" y="44318"/>
            <a:ext cx="53976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 smtClean="0">
                <a:latin typeface="Symbol" panose="05050102010706020507" pitchFamily="18" charset="2"/>
                <a:cs typeface="Arial" panose="020B0604020202020204" pitchFamily="34" charset="0"/>
              </a:rPr>
              <a:t>b</a:t>
            </a:r>
            <a:r>
              <a:rPr lang="en-US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-diversity is also complicated</a:t>
            </a:r>
            <a:endParaRPr lang="en-US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720975" y="819182"/>
            <a:ext cx="0" cy="3473450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720975" y="4322794"/>
            <a:ext cx="5340350" cy="0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606800" y="1190657"/>
            <a:ext cx="3657600" cy="19351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655629" y="3165300"/>
            <a:ext cx="13573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Symbol" panose="05050102010706020507" pitchFamily="18" charset="2"/>
              </a:rPr>
              <a:t>a</a:t>
            </a:r>
            <a:r>
              <a:rPr lang="en-US" altLang="en-US" sz="1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2" name="Oval 11"/>
          <p:cNvSpPr/>
          <p:nvPr/>
        </p:nvSpPr>
        <p:spPr>
          <a:xfrm>
            <a:off x="3611564" y="2998820"/>
            <a:ext cx="160337" cy="2444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277100" y="1003333"/>
            <a:ext cx="160338" cy="2428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784976" y="580238"/>
            <a:ext cx="1304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Symbol" panose="05050102010706020507" pitchFamily="18" charset="2"/>
              </a:rPr>
              <a:t>g</a:t>
            </a:r>
            <a:r>
              <a:rPr lang="en-US" altLang="en-US" sz="1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017964" y="1928844"/>
            <a:ext cx="1336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Symbol" panose="05050102010706020507" pitchFamily="18" charset="2"/>
              </a:rPr>
              <a:t>b</a:t>
            </a:r>
            <a:r>
              <a:rPr lang="en-US" altLang="en-US" sz="1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6" name="Left Brace 15"/>
          <p:cNvSpPr/>
          <p:nvPr/>
        </p:nvSpPr>
        <p:spPr>
          <a:xfrm>
            <a:off x="5265737" y="1122985"/>
            <a:ext cx="495300" cy="1936160"/>
          </a:xfrm>
          <a:prstGeom prst="leftBrace">
            <a:avLst>
              <a:gd name="adj1" fmla="val 8333"/>
              <a:gd name="adj2" fmla="val 517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2584143" y="4256120"/>
            <a:ext cx="57759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Local						Regional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Spatial Scale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 rot="-5400000">
            <a:off x="1855788" y="2295557"/>
            <a:ext cx="1158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338205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11" grpId="0"/>
      <p:bldP spid="12" grpId="0" animBg="1"/>
      <p:bldP spid="13" grpId="0" animBg="1"/>
      <p:bldP spid="14" grpId="0"/>
      <p:bldP spid="15" grpId="0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H="1">
            <a:off x="3190876" y="1735139"/>
            <a:ext cx="47625" cy="3902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3190876" y="5638800"/>
            <a:ext cx="48863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612" name="TextBox 5"/>
          <p:cNvSpPr txBox="1">
            <a:spLocks noChangeArrowheads="1"/>
          </p:cNvSpPr>
          <p:nvPr/>
        </p:nvSpPr>
        <p:spPr bwMode="auto">
          <a:xfrm>
            <a:off x="4302126" y="5673725"/>
            <a:ext cx="2543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Area sampled</a:t>
            </a:r>
          </a:p>
        </p:txBody>
      </p:sp>
      <p:sp>
        <p:nvSpPr>
          <p:cNvPr id="68613" name="TextBox 6"/>
          <p:cNvSpPr txBox="1">
            <a:spLocks noChangeArrowheads="1"/>
          </p:cNvSpPr>
          <p:nvPr/>
        </p:nvSpPr>
        <p:spPr bwMode="auto">
          <a:xfrm rot="-5400000">
            <a:off x="769144" y="3082131"/>
            <a:ext cx="34417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Number of Species</a:t>
            </a:r>
          </a:p>
        </p:txBody>
      </p:sp>
      <p:sp>
        <p:nvSpPr>
          <p:cNvPr id="68614" name="TextBox 7"/>
          <p:cNvSpPr txBox="1">
            <a:spLocks noChangeArrowheads="1"/>
          </p:cNvSpPr>
          <p:nvPr/>
        </p:nvSpPr>
        <p:spPr bwMode="auto">
          <a:xfrm>
            <a:off x="2078038" y="258763"/>
            <a:ext cx="72923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Arial" panose="020B0604020202020204" pitchFamily="34" charset="0"/>
              </a:rPr>
              <a:t>Sample Grain and Extent </a:t>
            </a:r>
            <a:r>
              <a:rPr lang="en-US" altLang="en-US" sz="2800" b="1" dirty="0" smtClean="0">
                <a:latin typeface="Arial" panose="020B0604020202020204" pitchFamily="34" charset="0"/>
              </a:rPr>
              <a:t>drive </a:t>
            </a:r>
            <a:r>
              <a:rPr lang="en-US" altLang="en-US" sz="2800" b="1" dirty="0">
                <a:latin typeface="Symbol" panose="05050102010706020507" pitchFamily="18" charset="2"/>
              </a:rPr>
              <a:t>b</a:t>
            </a:r>
            <a:r>
              <a:rPr lang="en-US" altLang="en-US" sz="2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1" name="Freeform 10"/>
          <p:cNvSpPr/>
          <p:nvPr/>
        </p:nvSpPr>
        <p:spPr>
          <a:xfrm>
            <a:off x="3246439" y="1771650"/>
            <a:ext cx="5246687" cy="3784600"/>
          </a:xfrm>
          <a:custGeom>
            <a:avLst/>
            <a:gdLst>
              <a:gd name="connsiteX0" fmla="*/ 0 w 4542817"/>
              <a:gd name="connsiteY0" fmla="*/ 3005847 h 3005847"/>
              <a:gd name="connsiteX1" fmla="*/ 1459149 w 4542817"/>
              <a:gd name="connsiteY1" fmla="*/ 865762 h 3005847"/>
              <a:gd name="connsiteX2" fmla="*/ 4542817 w 4542817"/>
              <a:gd name="connsiteY2" fmla="*/ 0 h 300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2817" h="3005847">
                <a:moveTo>
                  <a:pt x="0" y="3005847"/>
                </a:moveTo>
                <a:cubicBezTo>
                  <a:pt x="351006" y="2186292"/>
                  <a:pt x="702013" y="1366737"/>
                  <a:pt x="1459149" y="865762"/>
                </a:cubicBezTo>
                <a:cubicBezTo>
                  <a:pt x="2216285" y="364787"/>
                  <a:pt x="3379551" y="182393"/>
                  <a:pt x="4542817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427414" y="2076450"/>
            <a:ext cx="79375" cy="348615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316413" y="2074863"/>
            <a:ext cx="36512" cy="347980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3254376" y="1779588"/>
            <a:ext cx="5237163" cy="3789362"/>
          </a:xfrm>
          <a:custGeom>
            <a:avLst/>
            <a:gdLst>
              <a:gd name="connsiteX0" fmla="*/ 0 w 4412973"/>
              <a:gd name="connsiteY0" fmla="*/ 3309730 h 3309730"/>
              <a:gd name="connsiteX1" fmla="*/ 1948069 w 4412973"/>
              <a:gd name="connsiteY1" fmla="*/ 1242391 h 3309730"/>
              <a:gd name="connsiteX2" fmla="*/ 3458817 w 4412973"/>
              <a:gd name="connsiteY2" fmla="*/ 357809 h 3309730"/>
              <a:gd name="connsiteX3" fmla="*/ 4412973 w 4412973"/>
              <a:gd name="connsiteY3" fmla="*/ 0 h 330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2973" h="3309730">
                <a:moveTo>
                  <a:pt x="0" y="3309730"/>
                </a:moveTo>
                <a:cubicBezTo>
                  <a:pt x="685799" y="2522054"/>
                  <a:pt x="1371599" y="1734378"/>
                  <a:pt x="1948069" y="1242391"/>
                </a:cubicBezTo>
                <a:cubicBezTo>
                  <a:pt x="2524539" y="750404"/>
                  <a:pt x="3048000" y="564874"/>
                  <a:pt x="3458817" y="357809"/>
                </a:cubicBezTo>
                <a:cubicBezTo>
                  <a:pt x="3869634" y="150744"/>
                  <a:pt x="4141303" y="75372"/>
                  <a:pt x="4412973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143251" y="1603376"/>
            <a:ext cx="10935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a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3983038" y="1744664"/>
            <a:ext cx="10534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g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630613" y="3532189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153B7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0153B7"/>
              </a:solidFill>
              <a:latin typeface="Arial" panose="020B0604020202020204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941763" y="3532188"/>
            <a:ext cx="0" cy="41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3743325" y="4321175"/>
            <a:ext cx="311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010025" y="4319589"/>
            <a:ext cx="0" cy="346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573714" y="1957389"/>
            <a:ext cx="9525" cy="359727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7237414" y="1949451"/>
            <a:ext cx="9525" cy="359727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162551" y="1654176"/>
            <a:ext cx="10935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a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6807200" y="1612901"/>
            <a:ext cx="10534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g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111875" y="1789113"/>
            <a:ext cx="311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153B7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0153B7"/>
              </a:solidFill>
              <a:latin typeface="Arial" panose="020B0604020202020204" pitchFamily="34" charset="0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6127750" y="2770189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6405563" y="1725614"/>
            <a:ext cx="12700" cy="396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442075" y="2743201"/>
            <a:ext cx="0" cy="396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5381625" y="1114425"/>
            <a:ext cx="2120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u="sng">
                <a:latin typeface="Arial" panose="020B0604020202020204" pitchFamily="34" charset="0"/>
              </a:rPr>
              <a:t>Larger grain/extent</a:t>
            </a:r>
          </a:p>
        </p:txBody>
      </p:sp>
    </p:spTree>
    <p:extLst>
      <p:ext uri="{BB962C8B-B14F-4D97-AF65-F5344CB8AC3E}">
        <p14:creationId xmlns:p14="http://schemas.microsoft.com/office/powerpoint/2010/main" val="270691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/>
      <p:bldP spid="28" grpId="1"/>
      <p:bldP spid="31" grpId="0"/>
      <p:bldP spid="31" grpId="1"/>
      <p:bldP spid="34" grpId="0"/>
      <p:bldP spid="34" grpId="1"/>
      <p:bldP spid="41" grpId="0"/>
      <p:bldP spid="42" grpId="0"/>
      <p:bldP spid="43" grpId="0"/>
      <p:bldP spid="44" grpId="0"/>
      <p:bldP spid="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1703140" y="-346553"/>
            <a:ext cx="8305800" cy="14700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b="1" dirty="0" smtClean="0">
                <a:ea typeface="ＭＳ Ｐゴシック" panose="020B0600070205080204" pitchFamily="34" charset="-128"/>
              </a:rPr>
              <a:t>Biodiversity Scaling—Space</a:t>
            </a:r>
            <a:br>
              <a:rPr lang="en-US" altLang="en-US" sz="3600" b="1" dirty="0" smtClean="0">
                <a:ea typeface="ＭＳ Ｐゴシック" panose="020B0600070205080204" pitchFamily="34" charset="-128"/>
              </a:rPr>
            </a:br>
            <a:r>
              <a:rPr lang="en-US" altLang="en-US" sz="3600" b="1" dirty="0" smtClean="0">
                <a:ea typeface="ＭＳ Ｐゴシック" panose="020B0600070205080204" pitchFamily="34" charset="-128"/>
              </a:rPr>
              <a:t>And Time</a:t>
            </a:r>
            <a:endParaRPr lang="en-US" altLang="en-US" sz="3600" b="1" i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36814" y="979714"/>
            <a:ext cx="10703542" cy="4674416"/>
            <a:chOff x="1187832" y="-13041"/>
            <a:chExt cx="17479746" cy="86841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30071" t="17027" r="30017" b="21704"/>
            <a:stretch/>
          </p:blipFill>
          <p:spPr>
            <a:xfrm>
              <a:off x="10894883" y="1301359"/>
              <a:ext cx="7772695" cy="7369772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10997" r="27674" b="14256"/>
            <a:stretch/>
          </p:blipFill>
          <p:spPr>
            <a:xfrm>
              <a:off x="6400723" y="987120"/>
              <a:ext cx="7092474" cy="6124714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04753" y="686504"/>
              <a:ext cx="5750653" cy="4644777"/>
            </a:xfrm>
            <a:prstGeom prst="rect">
              <a:avLst/>
            </a:prstGeom>
            <a:noFill/>
            <a:ln>
              <a:noFill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77169" y="451117"/>
              <a:ext cx="4159384" cy="3733581"/>
            </a:xfrm>
            <a:prstGeom prst="rect">
              <a:avLst/>
            </a:prstGeom>
            <a:noFill/>
            <a:ln>
              <a:noFill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r="29153" b="-2857"/>
            <a:stretch/>
          </p:blipFill>
          <p:spPr>
            <a:xfrm>
              <a:off x="2211164" y="254034"/>
              <a:ext cx="2939564" cy="2820982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 descr="IMG_1076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832" y="-13041"/>
              <a:ext cx="1741397" cy="1677566"/>
            </a:xfrm>
            <a:prstGeom prst="rect">
              <a:avLst/>
            </a:prstGeom>
            <a:noFill/>
            <a:ln w="9525">
              <a:solidFill>
                <a:srgbClr val="1C1C1C"/>
              </a:solidFill>
              <a:miter lim="800000"/>
              <a:headEnd/>
              <a:tailEnd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9"/>
          <a:srcRect l="49898" t="54800"/>
          <a:stretch/>
        </p:blipFill>
        <p:spPr>
          <a:xfrm>
            <a:off x="6073494" y="3501315"/>
            <a:ext cx="6151317" cy="30830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t="54800" r="50607"/>
          <a:stretch/>
        </p:blipFill>
        <p:spPr>
          <a:xfrm>
            <a:off x="73284" y="1584295"/>
            <a:ext cx="6288798" cy="319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6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52448" y="229322"/>
            <a:ext cx="512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Different Kinds of </a:t>
            </a:r>
            <a:r>
              <a:rPr lang="en-US" b="1" dirty="0" smtClean="0"/>
              <a:t>Species Area Relationships (SARs)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07" y="1160972"/>
            <a:ext cx="5324057" cy="47026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27116" y="6179069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Scheiner</a:t>
            </a:r>
            <a:r>
              <a:rPr lang="en-US" dirty="0"/>
              <a:t> 2003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24801" y="3968151"/>
            <a:ext cx="388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Island Species Area Relationship (ISAR)</a:t>
            </a:r>
            <a:endParaRPr lang="en-US" b="1" dirty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7113919" y="4152817"/>
            <a:ext cx="810882" cy="30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029200" y="3623733"/>
            <a:ext cx="2310564" cy="2239935"/>
          </a:xfrm>
          <a:prstGeom prst="rect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1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98167" y="129512"/>
            <a:ext cx="4939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 Simple Model: Island Biogeography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5170" r="64694" b="27619"/>
          <a:stretch/>
        </p:blipFill>
        <p:spPr>
          <a:xfrm>
            <a:off x="-1" y="662473"/>
            <a:ext cx="3815081" cy="38261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7517" t="25170" b="27619"/>
          <a:stretch/>
        </p:blipFill>
        <p:spPr>
          <a:xfrm>
            <a:off x="8359238" y="480183"/>
            <a:ext cx="3677251" cy="40083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6666" t="25170" r="32211" b="27619"/>
          <a:stretch/>
        </p:blipFill>
        <p:spPr>
          <a:xfrm>
            <a:off x="4217435" y="583209"/>
            <a:ext cx="3432677" cy="390537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617720" y="4837176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31386" y="4837176"/>
            <a:ext cx="999744" cy="963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721662" y="5800344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451480" y="4953000"/>
            <a:ext cx="256032" cy="256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239900" y="4488581"/>
            <a:ext cx="877824" cy="2212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9117724" y="5093208"/>
            <a:ext cx="333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136406" y="5928360"/>
            <a:ext cx="1479778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24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1342"/>
          <a:stretch/>
        </p:blipFill>
        <p:spPr>
          <a:xfrm>
            <a:off x="643812" y="348100"/>
            <a:ext cx="9396971" cy="54648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607922">
            <a:off x="5962262" y="1263238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Near Mainland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20495301">
            <a:off x="3035560" y="3240833"/>
            <a:ext cx="19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Far from Mainland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16008" y="6326155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MacArthur and Wilson 1963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4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52448" y="229322"/>
            <a:ext cx="512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Different Kinds of </a:t>
            </a:r>
            <a:r>
              <a:rPr lang="en-US" b="1" dirty="0" smtClean="0"/>
              <a:t>Species Area Relationships (SARs)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770" y="1160972"/>
            <a:ext cx="4476994" cy="39544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2385" y="631453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Scheiner</a:t>
            </a:r>
            <a:r>
              <a:rPr lang="en-US" dirty="0"/>
              <a:t> 2003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15707" y="116097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Nested</a:t>
            </a:r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2439734" y="1530305"/>
            <a:ext cx="792297" cy="5745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24801" y="3968151"/>
            <a:ext cx="380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Island Species Area Relationship (ISAR)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7113919" y="4152817"/>
            <a:ext cx="810882" cy="30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039201" y="971176"/>
            <a:ext cx="2062066" cy="2267339"/>
          </a:xfrm>
          <a:prstGeom prst="rect">
            <a:avLst/>
          </a:prstGeom>
          <a:solidFill>
            <a:schemeClr val="accent1">
              <a:alpha val="49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1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pecies area curv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7" y="31793"/>
            <a:ext cx="3948538" cy="296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735" y="0"/>
            <a:ext cx="5294198" cy="59998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29334" y="6231466"/>
            <a:ext cx="142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Preston 1960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033" y="3262115"/>
            <a:ext cx="4809357" cy="3471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915" y="5643131"/>
            <a:ext cx="2359889" cy="94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5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349" y="1899138"/>
            <a:ext cx="5704236" cy="347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88" y="1813170"/>
            <a:ext cx="5577787" cy="3558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28986" y="1230533"/>
                <a:ext cx="122812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986" y="1230533"/>
                <a:ext cx="122812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815384" y="1232739"/>
                <a:ext cx="3970216" cy="467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𝒍𝒐𝒈𝑺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𝒍𝒐𝒈𝒄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𝒍𝒐𝒈𝑨</m:t>
                          </m:r>
                        </m:e>
                        <m:sup/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384" y="1232739"/>
                <a:ext cx="3970216" cy="4677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328986" y="359508"/>
            <a:ext cx="7083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 classical </a:t>
            </a:r>
            <a:r>
              <a:rPr lang="en-US" sz="2400" b="1" dirty="0" smtClean="0">
                <a:solidFill>
                  <a:srgbClr val="0070C0"/>
                </a:solidFill>
              </a:rPr>
              <a:t>Species Area Relationship (SAR) </a:t>
            </a:r>
            <a:r>
              <a:rPr lang="en-US" sz="2400" b="1" dirty="0" smtClean="0"/>
              <a:t>equation</a:t>
            </a:r>
            <a:endParaRPr lang="en-US" sz="2400" b="1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483567" y="3937519"/>
            <a:ext cx="4554373" cy="1082350"/>
          </a:xfrm>
          <a:prstGeom prst="straightConnector1">
            <a:avLst/>
          </a:prstGeom>
          <a:ln w="571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466114" y="3785768"/>
            <a:ext cx="1349270" cy="1234101"/>
          </a:xfrm>
          <a:prstGeom prst="straightConnector1">
            <a:avLst/>
          </a:prstGeom>
          <a:ln w="571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4224" y="5200797"/>
            <a:ext cx="135223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 (intercept)</a:t>
            </a:r>
            <a:endParaRPr lang="en-US" dirty="0"/>
          </a:p>
        </p:txBody>
      </p:sp>
      <p:sp>
        <p:nvSpPr>
          <p:cNvPr id="16" name="Right Brace 15"/>
          <p:cNvSpPr/>
          <p:nvPr/>
        </p:nvSpPr>
        <p:spPr>
          <a:xfrm rot="3007903">
            <a:off x="2178376" y="2713252"/>
            <a:ext cx="498658" cy="136262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724539" y="3352859"/>
            <a:ext cx="1923782" cy="239469"/>
          </a:xfrm>
          <a:prstGeom prst="straightConnector1">
            <a:avLst/>
          </a:prstGeom>
          <a:ln w="571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/>
          <p:cNvSpPr/>
          <p:nvPr/>
        </p:nvSpPr>
        <p:spPr>
          <a:xfrm rot="15207454">
            <a:off x="8627803" y="1985805"/>
            <a:ext cx="536128" cy="172812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584225" y="2488825"/>
            <a:ext cx="3158559" cy="788847"/>
          </a:xfrm>
          <a:prstGeom prst="straightConnector1">
            <a:avLst/>
          </a:prstGeom>
          <a:ln w="571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12305" y="2779858"/>
            <a:ext cx="97174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z (slope)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3334" y="6159816"/>
            <a:ext cx="3022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Remember </a:t>
            </a:r>
            <a:r>
              <a:rPr lang="en-US" sz="2400" b="1" dirty="0" smtClean="0">
                <a:latin typeface="Symbol" panose="05050102010706020507" pitchFamily="18" charset="2"/>
              </a:rPr>
              <a:t>b</a:t>
            </a:r>
            <a:r>
              <a:rPr lang="en-US" sz="2400" b="1" dirty="0" smtClean="0"/>
              <a:t>-diversity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6608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5" grpId="0" animBg="1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657</Words>
  <Application>Microsoft Office PowerPoint</Application>
  <PresentationFormat>Widescreen</PresentationFormat>
  <Paragraphs>195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MS PGothic</vt:lpstr>
      <vt:lpstr>MS PGothic</vt:lpstr>
      <vt:lpstr>Arial</vt:lpstr>
      <vt:lpstr>Calibri</vt:lpstr>
      <vt:lpstr>Calibri Light</vt:lpstr>
      <vt:lpstr>Cambria Math</vt:lpstr>
      <vt:lpstr>Symbol</vt:lpstr>
      <vt:lpstr>Verdana</vt:lpstr>
      <vt:lpstr>Office Theme</vt:lpstr>
      <vt:lpstr>PowerPoint Presentation</vt:lpstr>
      <vt:lpstr>PowerPoint Presentation</vt:lpstr>
      <vt:lpstr>Biodiversity Scaling—Space And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Chase, Jonathan</dc:creator>
  <cp:lastModifiedBy>Chase, Jonathan</cp:lastModifiedBy>
  <cp:revision>186</cp:revision>
  <dcterms:created xsi:type="dcterms:W3CDTF">2022-11-08T14:28:12Z</dcterms:created>
  <dcterms:modified xsi:type="dcterms:W3CDTF">2022-12-01T03:05:02Z</dcterms:modified>
</cp:coreProperties>
</file>